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64" r:id="rId2"/>
    <p:sldId id="266" r:id="rId3"/>
    <p:sldId id="267" r:id="rId4"/>
    <p:sldId id="268" r:id="rId5"/>
    <p:sldId id="269" r:id="rId6"/>
    <p:sldId id="271" r:id="rId7"/>
    <p:sldId id="270" r:id="rId8"/>
    <p:sldId id="274" r:id="rId9"/>
    <p:sldId id="275" r:id="rId10"/>
    <p:sldId id="276" r:id="rId11"/>
    <p:sldId id="282" r:id="rId12"/>
    <p:sldId id="279" r:id="rId13"/>
    <p:sldId id="281" r:id="rId14"/>
    <p:sldId id="280" r:id="rId15"/>
    <p:sldId id="283" r:id="rId16"/>
    <p:sldId id="291" r:id="rId17"/>
    <p:sldId id="284" r:id="rId18"/>
    <p:sldId id="292" r:id="rId19"/>
    <p:sldId id="288" r:id="rId20"/>
    <p:sldId id="299" r:id="rId21"/>
    <p:sldId id="300" r:id="rId22"/>
    <p:sldId id="289" r:id="rId23"/>
    <p:sldId id="287" r:id="rId24"/>
    <p:sldId id="290" r:id="rId25"/>
    <p:sldId id="317"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8E7E"/>
    <a:srgbClr val="B719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390" autoAdjust="0"/>
    <p:restoredTop sz="94660"/>
  </p:normalViewPr>
  <p:slideViewPr>
    <p:cSldViewPr snapToGrid="0">
      <p:cViewPr varScale="1">
        <p:scale>
          <a:sx n="66" d="100"/>
          <a:sy n="66" d="100"/>
        </p:scale>
        <p:origin x="949"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4871D8-A837-4CA6-89C1-75D8B10880EE}" type="datetimeFigureOut">
              <a:rPr lang="en-GB" smtClean="0"/>
              <a:t>21/10/2023</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581120-1A40-4927-A4D7-C5E4F262CF14}" type="slidenum">
              <a:rPr lang="en-GB" smtClean="0"/>
              <a:t>‹N°›</a:t>
            </a:fld>
            <a:endParaRPr lang="en-GB"/>
          </a:p>
        </p:txBody>
      </p:sp>
    </p:spTree>
    <p:extLst>
      <p:ext uri="{BB962C8B-B14F-4D97-AF65-F5344CB8AC3E}">
        <p14:creationId xmlns:p14="http://schemas.microsoft.com/office/powerpoint/2010/main" val="42497660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fr-FR"/>
              <a:t>Modifiez le style du titre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7" name="Date Placeholder 6"/>
          <p:cNvSpPr>
            <a:spLocks noGrp="1"/>
          </p:cNvSpPr>
          <p:nvPr>
            <p:ph type="dt" sz="half" idx="10"/>
          </p:nvPr>
        </p:nvSpPr>
        <p:spPr/>
        <p:txBody>
          <a:bodyPr/>
          <a:lstStyle/>
          <a:p>
            <a:fld id="{38698ED7-0D61-42ED-9A01-6C22791D88DA}" type="datetime1">
              <a:rPr lang="fr-FR" smtClean="0"/>
              <a:t>21/10/2023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DCBB7FA5-5CC9-4C33-A4D0-C258736BA67A}" type="slidenum">
              <a:rPr lang="fr-FR" smtClean="0"/>
              <a:t>‹N°›</a:t>
            </a:fld>
            <a:endParaRPr lang="fr-FR"/>
          </a:p>
        </p:txBody>
      </p:sp>
    </p:spTree>
    <p:extLst>
      <p:ext uri="{BB962C8B-B14F-4D97-AF65-F5344CB8AC3E}">
        <p14:creationId xmlns:p14="http://schemas.microsoft.com/office/powerpoint/2010/main" val="182409696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36DCFAA6-4445-401F-A8F8-DCF484320CE8}" type="datetime1">
              <a:rPr lang="fr-FR" smtClean="0"/>
              <a:t>21/10/2023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CBB7FA5-5CC9-4C33-A4D0-C258736BA67A}" type="slidenum">
              <a:rPr lang="fr-FR" smtClean="0"/>
              <a:t>‹N°›</a:t>
            </a:fld>
            <a:endParaRPr lang="fr-FR"/>
          </a:p>
        </p:txBody>
      </p:sp>
    </p:spTree>
    <p:extLst>
      <p:ext uri="{BB962C8B-B14F-4D97-AF65-F5344CB8AC3E}">
        <p14:creationId xmlns:p14="http://schemas.microsoft.com/office/powerpoint/2010/main" val="24669495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4596DEC-A58B-4AE4-9975-876C1197C82E}" type="datetime1">
              <a:rPr lang="fr-FR" smtClean="0"/>
              <a:t>21/10/2023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DCBB7FA5-5CC9-4C33-A4D0-C258736BA67A}" type="slidenum">
              <a:rPr lang="fr-FR" smtClean="0"/>
              <a:t>‹N°›</a:t>
            </a:fld>
            <a:endParaRPr lang="fr-FR"/>
          </a:p>
        </p:txBody>
      </p:sp>
    </p:spTree>
    <p:extLst>
      <p:ext uri="{BB962C8B-B14F-4D97-AF65-F5344CB8AC3E}">
        <p14:creationId xmlns:p14="http://schemas.microsoft.com/office/powerpoint/2010/main" val="3208365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17BFE476-FA21-4E61-B837-2C22EDDC83A1}" type="datetime1">
              <a:rPr lang="fr-FR" smtClean="0"/>
              <a:t>21/10/2023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DCBB7FA5-5CC9-4C33-A4D0-C258736BA67A}" type="slidenum">
              <a:rPr lang="fr-FR" smtClean="0"/>
              <a:t>‹N°›</a:t>
            </a:fld>
            <a:endParaRPr lang="fr-FR"/>
          </a:p>
        </p:txBody>
      </p:sp>
    </p:spTree>
    <p:extLst>
      <p:ext uri="{BB962C8B-B14F-4D97-AF65-F5344CB8AC3E}">
        <p14:creationId xmlns:p14="http://schemas.microsoft.com/office/powerpoint/2010/main" val="2692699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fr-FR"/>
              <a:t>Modifiez le style du titre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7" name="Date Placeholder 6"/>
          <p:cNvSpPr>
            <a:spLocks noGrp="1"/>
          </p:cNvSpPr>
          <p:nvPr>
            <p:ph type="dt" sz="half" idx="10"/>
          </p:nvPr>
        </p:nvSpPr>
        <p:spPr/>
        <p:txBody>
          <a:bodyPr/>
          <a:lstStyle/>
          <a:p>
            <a:fld id="{C4D332BE-DA81-4FD2-BB1C-3FDE967D387F}" type="datetime1">
              <a:rPr lang="fr-FR" smtClean="0"/>
              <a:t>21/10/2023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DCBB7FA5-5CC9-4C33-A4D0-C258736BA67A}" type="slidenum">
              <a:rPr lang="fr-FR" smtClean="0"/>
              <a:t>‹N°›</a:t>
            </a:fld>
            <a:endParaRPr lang="fr-FR"/>
          </a:p>
        </p:txBody>
      </p:sp>
    </p:spTree>
    <p:extLst>
      <p:ext uri="{BB962C8B-B14F-4D97-AF65-F5344CB8AC3E}">
        <p14:creationId xmlns:p14="http://schemas.microsoft.com/office/powerpoint/2010/main" val="240716327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8" name="Date Placeholder 7"/>
          <p:cNvSpPr>
            <a:spLocks noGrp="1"/>
          </p:cNvSpPr>
          <p:nvPr>
            <p:ph type="dt" sz="half" idx="10"/>
          </p:nvPr>
        </p:nvSpPr>
        <p:spPr/>
        <p:txBody>
          <a:bodyPr/>
          <a:lstStyle/>
          <a:p>
            <a:fld id="{D20031A6-E60D-4BCD-8821-00FC0C742938}" type="datetime1">
              <a:rPr lang="fr-FR" smtClean="0"/>
              <a:t>21/10/2023</a:t>
            </a:fld>
            <a:endParaRPr lang="fr-FR"/>
          </a:p>
        </p:txBody>
      </p:sp>
      <p:sp>
        <p:nvSpPr>
          <p:cNvPr id="9" name="Footer Placeholder 8"/>
          <p:cNvSpPr>
            <a:spLocks noGrp="1"/>
          </p:cNvSpPr>
          <p:nvPr>
            <p:ph type="ftr" sz="quarter" idx="11"/>
          </p:nvPr>
        </p:nvSpPr>
        <p:spPr/>
        <p:txBody>
          <a:bodyPr/>
          <a:lstStyle/>
          <a:p>
            <a:endParaRPr lang="fr-FR"/>
          </a:p>
        </p:txBody>
      </p:sp>
      <p:sp>
        <p:nvSpPr>
          <p:cNvPr id="10" name="Slide Number Placeholder 9"/>
          <p:cNvSpPr>
            <a:spLocks noGrp="1"/>
          </p:cNvSpPr>
          <p:nvPr>
            <p:ph type="sldNum" sz="quarter" idx="12"/>
          </p:nvPr>
        </p:nvSpPr>
        <p:spPr/>
        <p:txBody>
          <a:bodyPr/>
          <a:lstStyle/>
          <a:p>
            <a:fld id="{DCBB7FA5-5CC9-4C33-A4D0-C258736BA67A}" type="slidenum">
              <a:rPr lang="fr-FR" smtClean="0"/>
              <a:t>‹N°›</a:t>
            </a:fld>
            <a:endParaRPr lang="fr-FR"/>
          </a:p>
        </p:txBody>
      </p:sp>
    </p:spTree>
    <p:extLst>
      <p:ext uri="{BB962C8B-B14F-4D97-AF65-F5344CB8AC3E}">
        <p14:creationId xmlns:p14="http://schemas.microsoft.com/office/powerpoint/2010/main" val="4078178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583436" y="3143250"/>
            <a:ext cx="4270248" cy="2596776"/>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7" name="Date Placeholder 6"/>
          <p:cNvSpPr>
            <a:spLocks noGrp="1"/>
          </p:cNvSpPr>
          <p:nvPr>
            <p:ph type="dt" sz="half" idx="10"/>
          </p:nvPr>
        </p:nvSpPr>
        <p:spPr/>
        <p:txBody>
          <a:bodyPr/>
          <a:lstStyle/>
          <a:p>
            <a:fld id="{4DA026E0-3F29-42E8-AE3D-5A85D4D6428B}" type="datetime1">
              <a:rPr lang="fr-FR" smtClean="0"/>
              <a:t>21/10/2023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DCBB7FA5-5CC9-4C33-A4D0-C258736BA67A}" type="slidenum">
              <a:rPr lang="fr-FR" smtClean="0"/>
              <a:t>‹N°›</a:t>
            </a:fld>
            <a:endParaRPr lang="fr-FR"/>
          </a:p>
        </p:txBody>
      </p:sp>
      <p:sp>
        <p:nvSpPr>
          <p:cNvPr id="10" name="Title 9"/>
          <p:cNvSpPr>
            <a:spLocks noGrp="1"/>
          </p:cNvSpPr>
          <p:nvPr>
            <p:ph type="title"/>
          </p:nvPr>
        </p:nvSpPr>
        <p:spPr/>
        <p:txBody>
          <a:bodyPr/>
          <a:lstStyle/>
          <a:p>
            <a:r>
              <a:rPr lang="fr-FR"/>
              <a:t>Modifiez le style du titre</a:t>
            </a:r>
            <a:endParaRPr lang="en-US" dirty="0"/>
          </a:p>
        </p:txBody>
      </p:sp>
    </p:spTree>
    <p:extLst>
      <p:ext uri="{BB962C8B-B14F-4D97-AF65-F5344CB8AC3E}">
        <p14:creationId xmlns:p14="http://schemas.microsoft.com/office/powerpoint/2010/main" val="1505905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83E44B95-A265-461F-8125-98AC61D7C1BE}" type="datetime1">
              <a:rPr lang="fr-FR" smtClean="0"/>
              <a:t>21/10/2023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DCBB7FA5-5CC9-4C33-A4D0-C258736BA67A}" type="slidenum">
              <a:rPr lang="fr-FR" smtClean="0"/>
              <a:t>‹N°›</a:t>
            </a:fld>
            <a:endParaRPr lang="fr-FR"/>
          </a:p>
        </p:txBody>
      </p:sp>
    </p:spTree>
    <p:extLst>
      <p:ext uri="{BB962C8B-B14F-4D97-AF65-F5344CB8AC3E}">
        <p14:creationId xmlns:p14="http://schemas.microsoft.com/office/powerpoint/2010/main" val="2057781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5B008F-93C3-4803-9EA2-C109ABCB02D3}" type="datetime1">
              <a:rPr lang="fr-FR" smtClean="0"/>
              <a:t>21/10/2023</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DCBB7FA5-5CC9-4C33-A4D0-C258736BA67A}" type="slidenum">
              <a:rPr lang="fr-FR" smtClean="0"/>
              <a:t>‹N°›</a:t>
            </a:fld>
            <a:endParaRPr lang="fr-FR"/>
          </a:p>
        </p:txBody>
      </p:sp>
    </p:spTree>
    <p:extLst>
      <p:ext uri="{BB962C8B-B14F-4D97-AF65-F5344CB8AC3E}">
        <p14:creationId xmlns:p14="http://schemas.microsoft.com/office/powerpoint/2010/main" val="3519593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fr-FR"/>
              <a:t>Modifiez le style du titre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9" name="Date Placeholder 8"/>
          <p:cNvSpPr>
            <a:spLocks noGrp="1"/>
          </p:cNvSpPr>
          <p:nvPr>
            <p:ph type="dt" sz="half" idx="10"/>
          </p:nvPr>
        </p:nvSpPr>
        <p:spPr/>
        <p:txBody>
          <a:bodyPr/>
          <a:lstStyle/>
          <a:p>
            <a:fld id="{C25B5D43-31D8-419D-B990-36F515E0E1D2}" type="datetime1">
              <a:rPr lang="fr-FR" smtClean="0"/>
              <a:t>21/10/2023</a:t>
            </a:fld>
            <a:endParaRPr lang="fr-FR"/>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fr-FR"/>
          </a:p>
        </p:txBody>
      </p:sp>
      <p:sp>
        <p:nvSpPr>
          <p:cNvPr id="11" name="Slide Number Placeholder 10"/>
          <p:cNvSpPr>
            <a:spLocks noGrp="1"/>
          </p:cNvSpPr>
          <p:nvPr>
            <p:ph type="sldNum" sz="quarter" idx="12"/>
          </p:nvPr>
        </p:nvSpPr>
        <p:spPr/>
        <p:txBody>
          <a:bodyPr/>
          <a:lstStyle/>
          <a:p>
            <a:fld id="{DCBB7FA5-5CC9-4C33-A4D0-C258736BA67A}" type="slidenum">
              <a:rPr lang="fr-FR" smtClean="0"/>
              <a:t>‹N°›</a:t>
            </a:fld>
            <a:endParaRPr lang="fr-FR"/>
          </a:p>
        </p:txBody>
      </p:sp>
    </p:spTree>
    <p:extLst>
      <p:ext uri="{BB962C8B-B14F-4D97-AF65-F5344CB8AC3E}">
        <p14:creationId xmlns:p14="http://schemas.microsoft.com/office/powerpoint/2010/main" val="40281070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fr-FR"/>
              <a:t>Modifiez le style du titre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26D04C6F-E22D-4DCC-B4BA-1A1B958EA5AB}" type="datetime1">
              <a:rPr lang="fr-FR" smtClean="0"/>
              <a:t>21/10/2023</a:t>
            </a:fld>
            <a:endParaRPr lang="fr-FR"/>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fr-FR"/>
          </a:p>
        </p:txBody>
      </p:sp>
      <p:sp>
        <p:nvSpPr>
          <p:cNvPr id="10" name="Slide Number Placeholder 9"/>
          <p:cNvSpPr>
            <a:spLocks noGrp="1"/>
          </p:cNvSpPr>
          <p:nvPr>
            <p:ph type="sldNum" sz="quarter" idx="12"/>
          </p:nvPr>
        </p:nvSpPr>
        <p:spPr/>
        <p:txBody>
          <a:bodyPr/>
          <a:lstStyle/>
          <a:p>
            <a:fld id="{DCBB7FA5-5CC9-4C33-A4D0-C258736BA67A}" type="slidenum">
              <a:rPr lang="fr-FR" smtClean="0"/>
              <a:t>‹N°›</a:t>
            </a:fld>
            <a:endParaRPr lang="fr-FR"/>
          </a:p>
        </p:txBody>
      </p:sp>
    </p:spTree>
    <p:extLst>
      <p:ext uri="{BB962C8B-B14F-4D97-AF65-F5344CB8AC3E}">
        <p14:creationId xmlns:p14="http://schemas.microsoft.com/office/powerpoint/2010/main" val="2986212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00AC7EA7-1792-4401-B522-2313D19712A0}" type="datetime1">
              <a:rPr lang="fr-FR" smtClean="0"/>
              <a:t>21/10/2023</a:t>
            </a:fld>
            <a:endParaRPr lang="fr-FR"/>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fr-FR"/>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DCBB7FA5-5CC9-4C33-A4D0-C258736BA67A}" type="slidenum">
              <a:rPr lang="fr-FR" smtClean="0"/>
              <a:t>‹N°›</a:t>
            </a:fld>
            <a:endParaRPr lang="fr-FR"/>
          </a:p>
        </p:txBody>
      </p:sp>
    </p:spTree>
    <p:extLst>
      <p:ext uri="{BB962C8B-B14F-4D97-AF65-F5344CB8AC3E}">
        <p14:creationId xmlns:p14="http://schemas.microsoft.com/office/powerpoint/2010/main" val="31079207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hyperlink" Target="https://doi.org/10.48550/arXiv.2104.09808"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hyperlink" Target="https://doi.org/10.1101/2023.02.22.529512" TargetMode="Externa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hyperlink" Target="https://doi.org/10.1016/j.isprsjprs.2014.03.016"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doi.org/10.48550/arXiv.2209.07326" TargetMode="External"/><Relationship Id="rId2" Type="http://schemas.openxmlformats.org/officeDocument/2006/relationships/hyperlink" Target="https://doi.org/10.3389/frai.2022.868926" TargetMode="External"/><Relationship Id="rId1" Type="http://schemas.openxmlformats.org/officeDocument/2006/relationships/slideLayout" Target="../slideLayouts/slideLayout1.xml"/><Relationship Id="rId5" Type="http://schemas.openxmlformats.org/officeDocument/2006/relationships/hyperlink" Target="https://doi.org/10.3233/FAIA210157" TargetMode="External"/><Relationship Id="rId4" Type="http://schemas.openxmlformats.org/officeDocument/2006/relationships/hyperlink" Target="https://doi.org/10.13164/mendel.2022.1.055"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2" Type="http://schemas.openxmlformats.org/officeDocument/2006/relationships/hyperlink" Target="https://doi.org/10.1016/S0034-4257(02)00010-X" TargetMode="Externa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doi.org/10.1029/2009GL038906" TargetMode="Externa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2" Type="http://schemas.openxmlformats.org/officeDocument/2006/relationships/hyperlink" Target="https://oatao.univ-toulouse.fr/28858/" TargetMode="Externa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doi.org/10.3390/rs10020202" TargetMode="Externa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s://doi.org/10.1016/j.crvi.2010.01.016" TargetMode="External"/><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685632"/>
            <a:ext cx="7273636" cy="915436"/>
          </a:xfrm>
        </p:spPr>
        <p:txBody>
          <a:bodyPr/>
          <a:lstStyle/>
          <a:p>
            <a:r>
              <a:rPr lang="fr-FR" dirty="0" err="1"/>
              <a:t>Plantvillage</a:t>
            </a:r>
            <a:r>
              <a:rPr lang="fr-FR" dirty="0"/>
              <a:t> </a:t>
            </a:r>
            <a:r>
              <a:rPr lang="fr-FR" dirty="0" err="1"/>
              <a:t>dataset</a:t>
            </a:r>
            <a:endParaRPr lang="en-US" dirty="0"/>
          </a:p>
        </p:txBody>
      </p:sp>
      <p:sp>
        <p:nvSpPr>
          <p:cNvPr id="3" name="Sous-titre 2">
            <a:extLst>
              <a:ext uri="{FF2B5EF4-FFF2-40B4-BE49-F238E27FC236}">
                <a16:creationId xmlns:a16="http://schemas.microsoft.com/office/drawing/2014/main" id="{34EBBCDB-44E6-6562-2159-4BE001979744}"/>
              </a:ext>
            </a:extLst>
          </p:cNvPr>
          <p:cNvSpPr>
            <a:spLocks noGrp="1"/>
          </p:cNvSpPr>
          <p:nvPr>
            <p:ph type="subTitle" idx="1"/>
          </p:nvPr>
        </p:nvSpPr>
        <p:spPr>
          <a:xfrm>
            <a:off x="951197" y="3429000"/>
            <a:ext cx="5158200" cy="1239894"/>
          </a:xfrm>
        </p:spPr>
        <p:txBody>
          <a:bodyPr>
            <a:normAutofit fontScale="85000" lnSpcReduction="20000"/>
          </a:bodyPr>
          <a:lstStyle/>
          <a:p>
            <a:pPr algn="l"/>
            <a:r>
              <a:rPr lang="fr-FR" dirty="0">
                <a:solidFill>
                  <a:schemeClr val="bg1"/>
                </a:solidFill>
              </a:rPr>
              <a:t>Data = 64k images: plant </a:t>
            </a:r>
            <a:r>
              <a:rPr lang="fr-FR" dirty="0" err="1">
                <a:solidFill>
                  <a:schemeClr val="bg1"/>
                </a:solidFill>
              </a:rPr>
              <a:t>leaves</a:t>
            </a:r>
            <a:r>
              <a:rPr lang="fr-FR" dirty="0">
                <a:solidFill>
                  <a:schemeClr val="bg1"/>
                </a:solidFill>
              </a:rPr>
              <a:t> and background</a:t>
            </a:r>
          </a:p>
          <a:p>
            <a:pPr algn="l"/>
            <a:r>
              <a:rPr lang="fr-FR" dirty="0">
                <a:solidFill>
                  <a:schemeClr val="bg1"/>
                </a:solidFill>
              </a:rPr>
              <a:t>Labels = 39 </a:t>
            </a:r>
            <a:r>
              <a:rPr lang="fr-FR" dirty="0" err="1">
                <a:solidFill>
                  <a:schemeClr val="bg1"/>
                </a:solidFill>
              </a:rPr>
              <a:t>different</a:t>
            </a:r>
            <a:r>
              <a:rPr lang="fr-FR" dirty="0">
                <a:solidFill>
                  <a:schemeClr val="bg1"/>
                </a:solidFill>
              </a:rPr>
              <a:t> </a:t>
            </a:r>
            <a:r>
              <a:rPr lang="fr-FR" dirty="0" err="1">
                <a:solidFill>
                  <a:schemeClr val="bg1"/>
                </a:solidFill>
              </a:rPr>
              <a:t>categories</a:t>
            </a:r>
            <a:r>
              <a:rPr lang="fr-FR" dirty="0">
                <a:solidFill>
                  <a:schemeClr val="bg1"/>
                </a:solidFill>
              </a:rPr>
              <a:t> (</a:t>
            </a:r>
            <a:r>
              <a:rPr lang="fr-FR" dirty="0" err="1">
                <a:solidFill>
                  <a:schemeClr val="bg1"/>
                </a:solidFill>
              </a:rPr>
              <a:t>plant_disease</a:t>
            </a:r>
            <a:r>
              <a:rPr lang="fr-FR" dirty="0">
                <a:solidFill>
                  <a:schemeClr val="bg1"/>
                </a:solidFill>
              </a:rPr>
              <a:t>, </a:t>
            </a:r>
            <a:r>
              <a:rPr lang="fr-FR" dirty="0" err="1">
                <a:solidFill>
                  <a:schemeClr val="bg1"/>
                </a:solidFill>
              </a:rPr>
              <a:t>plant_healthy</a:t>
            </a:r>
            <a:r>
              <a:rPr lang="fr-FR" dirty="0">
                <a:solidFill>
                  <a:schemeClr val="bg1"/>
                </a:solidFill>
              </a:rPr>
              <a:t>)</a:t>
            </a:r>
          </a:p>
          <a:p>
            <a:pPr algn="l"/>
            <a:r>
              <a:rPr lang="en-US" dirty="0">
                <a:solidFill>
                  <a:schemeClr val="bg1"/>
                </a:solidFill>
              </a:rPr>
              <a:t>But = Classifier </a:t>
            </a:r>
            <a:r>
              <a:rPr lang="en-US" dirty="0" err="1">
                <a:solidFill>
                  <a:schemeClr val="bg1"/>
                </a:solidFill>
              </a:rPr>
              <a:t>ces</a:t>
            </a:r>
            <a:r>
              <a:rPr lang="en-US" dirty="0">
                <a:solidFill>
                  <a:schemeClr val="bg1"/>
                </a:solidFill>
              </a:rPr>
              <a:t> images et </a:t>
            </a:r>
            <a:r>
              <a:rPr lang="en-US" dirty="0" err="1">
                <a:solidFill>
                  <a:schemeClr val="bg1"/>
                </a:solidFill>
              </a:rPr>
              <a:t>leur</a:t>
            </a:r>
            <a:r>
              <a:rPr lang="en-US" dirty="0">
                <a:solidFill>
                  <a:schemeClr val="bg1"/>
                </a:solidFill>
              </a:rPr>
              <a:t> </a:t>
            </a:r>
            <a:r>
              <a:rPr lang="en-US" dirty="0" err="1">
                <a:solidFill>
                  <a:schemeClr val="bg1"/>
                </a:solidFill>
              </a:rPr>
              <a:t>attribuer</a:t>
            </a:r>
            <a:r>
              <a:rPr lang="en-US" dirty="0">
                <a:solidFill>
                  <a:schemeClr val="bg1"/>
                </a:solidFill>
              </a:rPr>
              <a:t> le bon label</a:t>
            </a:r>
            <a:endParaRPr lang="fr-FR" dirty="0">
              <a:solidFill>
                <a:schemeClr val="bg1"/>
              </a:solidFill>
            </a:endParaRP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1</a:t>
            </a:fld>
            <a:endParaRPr lang="fr-FR"/>
          </a:p>
        </p:txBody>
      </p:sp>
      <p:pic>
        <p:nvPicPr>
          <p:cNvPr id="6" name="Image 5" descr="Une image contenant légume, herbe, plante&#10;&#10;Description générée automatiquement">
            <a:extLst>
              <a:ext uri="{FF2B5EF4-FFF2-40B4-BE49-F238E27FC236}">
                <a16:creationId xmlns:a16="http://schemas.microsoft.com/office/drawing/2014/main" id="{E8D2A261-0E28-145A-6A32-4317F47473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3354" y="2078145"/>
            <a:ext cx="3602034" cy="3961700"/>
          </a:xfrm>
          <a:prstGeom prst="rect">
            <a:avLst/>
          </a:prstGeom>
        </p:spPr>
      </p:pic>
    </p:spTree>
    <p:extLst>
      <p:ext uri="{BB962C8B-B14F-4D97-AF65-F5344CB8AC3E}">
        <p14:creationId xmlns:p14="http://schemas.microsoft.com/office/powerpoint/2010/main" val="33645770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685632"/>
            <a:ext cx="7273636" cy="915436"/>
          </a:xfrm>
        </p:spPr>
        <p:txBody>
          <a:bodyPr>
            <a:noAutofit/>
          </a:bodyPr>
          <a:lstStyle/>
          <a:p>
            <a:r>
              <a:rPr lang="en-US" sz="2000" dirty="0"/>
              <a:t> Classification of Ripeness Stage of Mango Fruit</a:t>
            </a:r>
          </a:p>
        </p:txBody>
      </p:sp>
      <p:sp>
        <p:nvSpPr>
          <p:cNvPr id="3" name="Sous-titre 2">
            <a:extLst>
              <a:ext uri="{FF2B5EF4-FFF2-40B4-BE49-F238E27FC236}">
                <a16:creationId xmlns:a16="http://schemas.microsoft.com/office/drawing/2014/main" id="{34EBBCDB-44E6-6562-2159-4BE001979744}"/>
              </a:ext>
            </a:extLst>
          </p:cNvPr>
          <p:cNvSpPr>
            <a:spLocks noGrp="1"/>
          </p:cNvSpPr>
          <p:nvPr>
            <p:ph type="subTitle" idx="1"/>
          </p:nvPr>
        </p:nvSpPr>
        <p:spPr>
          <a:xfrm>
            <a:off x="596157" y="3371759"/>
            <a:ext cx="5158200" cy="1239894"/>
          </a:xfrm>
        </p:spPr>
        <p:txBody>
          <a:bodyPr>
            <a:normAutofit/>
          </a:bodyPr>
          <a:lstStyle/>
          <a:p>
            <a:pPr algn="l"/>
            <a:r>
              <a:rPr lang="fr-FR" dirty="0">
                <a:solidFill>
                  <a:schemeClr val="bg1"/>
                </a:solidFill>
              </a:rPr>
              <a:t>Model = FCN (meilleur que GNB,SVM)</a:t>
            </a:r>
          </a:p>
          <a:p>
            <a:pPr algn="l"/>
            <a:r>
              <a:rPr lang="fr-FR" dirty="0" err="1">
                <a:solidFill>
                  <a:schemeClr val="bg1"/>
                </a:solidFill>
              </a:rPr>
              <a:t>Accuracy</a:t>
            </a:r>
            <a:r>
              <a:rPr lang="fr-FR" dirty="0">
                <a:solidFill>
                  <a:schemeClr val="bg1"/>
                </a:solidFill>
              </a:rPr>
              <a:t> = 0.936 (2 classes of </a:t>
            </a:r>
            <a:r>
              <a:rPr lang="fr-FR" dirty="0" err="1">
                <a:solidFill>
                  <a:schemeClr val="bg1"/>
                </a:solidFill>
              </a:rPr>
              <a:t>ripeness</a:t>
            </a:r>
            <a:r>
              <a:rPr lang="fr-FR" dirty="0">
                <a:solidFill>
                  <a:schemeClr val="bg1"/>
                </a:solidFill>
              </a:rPr>
              <a:t>), 0.896 (3 classes of </a:t>
            </a:r>
            <a:r>
              <a:rPr lang="fr-FR" dirty="0" err="1">
                <a:solidFill>
                  <a:schemeClr val="bg1"/>
                </a:solidFill>
              </a:rPr>
              <a:t>ripeness</a:t>
            </a:r>
            <a:r>
              <a:rPr lang="fr-FR" dirty="0">
                <a:solidFill>
                  <a:schemeClr val="bg1"/>
                </a:solidFill>
              </a:rPr>
              <a:t>)</a:t>
            </a:r>
            <a:endParaRPr lang="en-US" dirty="0">
              <a:solidFill>
                <a:schemeClr val="bg1"/>
              </a:solidFill>
            </a:endParaRP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10</a:t>
            </a:fld>
            <a:endParaRPr lang="fr-FR"/>
          </a:p>
        </p:txBody>
      </p:sp>
      <p:pic>
        <p:nvPicPr>
          <p:cNvPr id="6" name="Image 5" descr="Une image contenant capture d’écran, texte, diagramme, conception&#10;&#10;Description générée automatiquement">
            <a:extLst>
              <a:ext uri="{FF2B5EF4-FFF2-40B4-BE49-F238E27FC236}">
                <a16:creationId xmlns:a16="http://schemas.microsoft.com/office/drawing/2014/main" id="{145FAE4A-9450-0B5F-28F7-F2A0D0D2FF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7113" y="2209121"/>
            <a:ext cx="5158200" cy="3380863"/>
          </a:xfrm>
          <a:prstGeom prst="rect">
            <a:avLst/>
          </a:prstGeom>
        </p:spPr>
      </p:pic>
    </p:spTree>
    <p:extLst>
      <p:ext uri="{BB962C8B-B14F-4D97-AF65-F5344CB8AC3E}">
        <p14:creationId xmlns:p14="http://schemas.microsoft.com/office/powerpoint/2010/main" val="438758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3376589" y="264114"/>
            <a:ext cx="5438822" cy="630703"/>
          </a:xfrm>
        </p:spPr>
        <p:txBody>
          <a:bodyPr>
            <a:noAutofit/>
          </a:bodyPr>
          <a:lstStyle/>
          <a:p>
            <a:r>
              <a:rPr lang="fr-FR" sz="1800" dirty="0" err="1"/>
              <a:t>Dataset</a:t>
            </a:r>
            <a:r>
              <a:rPr lang="fr-FR" sz="1800" dirty="0"/>
              <a:t> : </a:t>
            </a:r>
            <a:r>
              <a:rPr lang="fr-FR" sz="1800" dirty="0" err="1"/>
              <a:t>deephs</a:t>
            </a:r>
            <a:r>
              <a:rPr lang="fr-FR" sz="1800" dirty="0"/>
              <a:t>-fruits</a:t>
            </a:r>
            <a:endParaRPr lang="en-US" sz="1800" dirty="0"/>
          </a:p>
        </p:txBody>
      </p:sp>
      <p:sp>
        <p:nvSpPr>
          <p:cNvPr id="3" name="Sous-titre 2">
            <a:extLst>
              <a:ext uri="{FF2B5EF4-FFF2-40B4-BE49-F238E27FC236}">
                <a16:creationId xmlns:a16="http://schemas.microsoft.com/office/drawing/2014/main" id="{34EBBCDB-44E6-6562-2159-4BE001979744}"/>
              </a:ext>
            </a:extLst>
          </p:cNvPr>
          <p:cNvSpPr>
            <a:spLocks noGrp="1"/>
          </p:cNvSpPr>
          <p:nvPr>
            <p:ph type="subTitle" idx="1"/>
          </p:nvPr>
        </p:nvSpPr>
        <p:spPr>
          <a:xfrm>
            <a:off x="566013" y="1563059"/>
            <a:ext cx="3875358" cy="1664722"/>
          </a:xfrm>
        </p:spPr>
        <p:txBody>
          <a:bodyPr>
            <a:normAutofit fontScale="85000" lnSpcReduction="20000"/>
          </a:bodyPr>
          <a:lstStyle/>
          <a:p>
            <a:pPr algn="l">
              <a:spcBef>
                <a:spcPts val="200"/>
              </a:spcBef>
              <a:buClr>
                <a:schemeClr val="bg1"/>
              </a:buClr>
            </a:pPr>
            <a:r>
              <a:rPr lang="fr-FR" sz="1600" dirty="0">
                <a:solidFill>
                  <a:schemeClr val="bg1"/>
                </a:solidFill>
              </a:rPr>
              <a:t>Le </a:t>
            </a:r>
            <a:r>
              <a:rPr lang="fr-FR" sz="1600" dirty="0" err="1">
                <a:solidFill>
                  <a:schemeClr val="bg1"/>
                </a:solidFill>
              </a:rPr>
              <a:t>dataset</a:t>
            </a:r>
            <a:r>
              <a:rPr lang="fr-FR" sz="1600" dirty="0">
                <a:solidFill>
                  <a:schemeClr val="bg1"/>
                </a:solidFill>
              </a:rPr>
              <a:t> contient les enregistrements hyperspectraux de :</a:t>
            </a:r>
          </a:p>
          <a:p>
            <a:pPr marL="342900" indent="-342900" algn="l">
              <a:spcBef>
                <a:spcPts val="200"/>
              </a:spcBef>
              <a:buClr>
                <a:schemeClr val="bg1"/>
              </a:buClr>
              <a:buFont typeface="Arial" panose="020B0604020202020204" pitchFamily="34" charset="0"/>
              <a:buChar char="•"/>
            </a:pPr>
            <a:endParaRPr lang="fr-FR" sz="1600" dirty="0">
              <a:solidFill>
                <a:schemeClr val="bg1"/>
              </a:solidFill>
            </a:endParaRPr>
          </a:p>
          <a:p>
            <a:pPr marL="342900" indent="-342900" algn="l">
              <a:spcBef>
                <a:spcPts val="200"/>
              </a:spcBef>
              <a:buClr>
                <a:schemeClr val="bg1"/>
              </a:buClr>
              <a:buFont typeface="Arial" panose="020B0604020202020204" pitchFamily="34" charset="0"/>
              <a:buChar char="•"/>
            </a:pPr>
            <a:r>
              <a:rPr lang="fr-FR" sz="1600" dirty="0">
                <a:solidFill>
                  <a:schemeClr val="bg1"/>
                </a:solidFill>
              </a:rPr>
              <a:t>Avocados</a:t>
            </a:r>
          </a:p>
          <a:p>
            <a:pPr marL="342900" indent="-342900" algn="l">
              <a:spcBef>
                <a:spcPts val="200"/>
              </a:spcBef>
              <a:buClr>
                <a:schemeClr val="bg1"/>
              </a:buClr>
              <a:buFont typeface="Arial" panose="020B0604020202020204" pitchFamily="34" charset="0"/>
              <a:buChar char="•"/>
            </a:pPr>
            <a:r>
              <a:rPr lang="fr-FR" sz="1600" dirty="0">
                <a:solidFill>
                  <a:schemeClr val="bg1"/>
                </a:solidFill>
              </a:rPr>
              <a:t>Kiwis</a:t>
            </a:r>
          </a:p>
          <a:p>
            <a:pPr marL="342900" indent="-342900" algn="l">
              <a:spcBef>
                <a:spcPts val="200"/>
              </a:spcBef>
              <a:buClr>
                <a:schemeClr val="bg1"/>
              </a:buClr>
              <a:buFont typeface="Arial" panose="020B0604020202020204" pitchFamily="34" charset="0"/>
              <a:buChar char="•"/>
            </a:pPr>
            <a:r>
              <a:rPr lang="fr-FR" sz="1600" dirty="0" err="1">
                <a:solidFill>
                  <a:schemeClr val="bg1"/>
                </a:solidFill>
              </a:rPr>
              <a:t>Persimmons</a:t>
            </a:r>
            <a:endParaRPr lang="fr-FR" sz="1600" dirty="0">
              <a:solidFill>
                <a:schemeClr val="bg1"/>
              </a:solidFill>
            </a:endParaRPr>
          </a:p>
          <a:p>
            <a:pPr marL="342900" indent="-342900" algn="l">
              <a:spcBef>
                <a:spcPts val="200"/>
              </a:spcBef>
              <a:buClr>
                <a:schemeClr val="bg1"/>
              </a:buClr>
              <a:buFont typeface="Arial" panose="020B0604020202020204" pitchFamily="34" charset="0"/>
              <a:buChar char="•"/>
            </a:pPr>
            <a:r>
              <a:rPr lang="fr-FR" sz="1600" dirty="0" err="1">
                <a:solidFill>
                  <a:schemeClr val="bg1"/>
                </a:solidFill>
              </a:rPr>
              <a:t>Papayas</a:t>
            </a:r>
            <a:endParaRPr lang="fr-FR" sz="1600" dirty="0">
              <a:solidFill>
                <a:schemeClr val="bg1"/>
              </a:solidFill>
            </a:endParaRPr>
          </a:p>
          <a:p>
            <a:pPr marL="342900" indent="-342900" algn="l">
              <a:spcBef>
                <a:spcPts val="200"/>
              </a:spcBef>
              <a:buClr>
                <a:schemeClr val="bg1"/>
              </a:buClr>
              <a:buFont typeface="Arial" panose="020B0604020202020204" pitchFamily="34" charset="0"/>
              <a:buChar char="•"/>
            </a:pPr>
            <a:r>
              <a:rPr lang="fr-FR" sz="1600" dirty="0">
                <a:solidFill>
                  <a:schemeClr val="bg1"/>
                </a:solidFill>
              </a:rPr>
              <a:t>Mango</a:t>
            </a:r>
            <a:endParaRPr lang="en-US" sz="1600" dirty="0">
              <a:solidFill>
                <a:schemeClr val="bg1"/>
              </a:solidFill>
            </a:endParaRP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11</a:t>
            </a:fld>
            <a:endParaRPr lang="fr-FR"/>
          </a:p>
        </p:txBody>
      </p:sp>
      <p:pic>
        <p:nvPicPr>
          <p:cNvPr id="7" name="Image 6" descr="Une image contenant texte, capture d’écran, Police, nombre&#10;&#10;Description générée automatiquement">
            <a:extLst>
              <a:ext uri="{FF2B5EF4-FFF2-40B4-BE49-F238E27FC236}">
                <a16:creationId xmlns:a16="http://schemas.microsoft.com/office/drawing/2014/main" id="{1CB1C6B6-A42F-BE8B-2A29-C0BE1487BB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8999" y="4102594"/>
            <a:ext cx="4898053" cy="1946028"/>
          </a:xfrm>
          <a:prstGeom prst="rect">
            <a:avLst/>
          </a:prstGeom>
        </p:spPr>
      </p:pic>
      <p:pic>
        <p:nvPicPr>
          <p:cNvPr id="9" name="Image 8" descr="Une image contenant texte, capture d’écran, Police, nombre&#10;&#10;Description générée automatiquement">
            <a:extLst>
              <a:ext uri="{FF2B5EF4-FFF2-40B4-BE49-F238E27FC236}">
                <a16:creationId xmlns:a16="http://schemas.microsoft.com/office/drawing/2014/main" id="{9111C7CD-8068-2344-AE3B-B9E9779505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7747" y="1248254"/>
            <a:ext cx="5160559" cy="2685043"/>
          </a:xfrm>
          <a:prstGeom prst="rect">
            <a:avLst/>
          </a:prstGeom>
        </p:spPr>
      </p:pic>
      <p:sp>
        <p:nvSpPr>
          <p:cNvPr id="10" name="Sous-titre 2">
            <a:extLst>
              <a:ext uri="{FF2B5EF4-FFF2-40B4-BE49-F238E27FC236}">
                <a16:creationId xmlns:a16="http://schemas.microsoft.com/office/drawing/2014/main" id="{2C679561-C22B-5E44-FE7F-06338199AE54}"/>
              </a:ext>
            </a:extLst>
          </p:cNvPr>
          <p:cNvSpPr txBox="1">
            <a:spLocks/>
          </p:cNvSpPr>
          <p:nvPr/>
        </p:nvSpPr>
        <p:spPr>
          <a:xfrm>
            <a:off x="566013" y="3791095"/>
            <a:ext cx="3875358" cy="1664722"/>
          </a:xfrm>
          <a:prstGeom prst="rect">
            <a:avLst/>
          </a:prstGeom>
          <a:noFill/>
        </p:spPr>
        <p:txBody>
          <a:bodyPr vert="horz" lIns="91440" tIns="45720" rIns="91440" bIns="45720" rtlCol="0">
            <a:norm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l">
              <a:buClr>
                <a:schemeClr val="bg1"/>
              </a:buClr>
            </a:pPr>
            <a:r>
              <a:rPr lang="fr-FR" sz="1400" dirty="0">
                <a:solidFill>
                  <a:schemeClr val="bg1"/>
                </a:solidFill>
              </a:rPr>
              <a:t>Fichier bin : données brutes de l’image </a:t>
            </a:r>
            <a:r>
              <a:rPr lang="fr-FR" sz="1400" dirty="0" err="1">
                <a:solidFill>
                  <a:schemeClr val="bg1"/>
                </a:solidFill>
              </a:rPr>
              <a:t>hyperpectrale</a:t>
            </a:r>
            <a:r>
              <a:rPr lang="fr-FR" sz="1400" dirty="0">
                <a:solidFill>
                  <a:schemeClr val="bg1"/>
                </a:solidFill>
              </a:rPr>
              <a:t> (codées sur 32 bit)</a:t>
            </a:r>
          </a:p>
          <a:p>
            <a:pPr algn="l">
              <a:buClr>
                <a:schemeClr val="bg1"/>
              </a:buClr>
            </a:pPr>
            <a:r>
              <a:rPr lang="fr-FR" sz="1400" dirty="0">
                <a:solidFill>
                  <a:schemeClr val="bg1"/>
                </a:solidFill>
              </a:rPr>
              <a:t>Fichier </a:t>
            </a:r>
            <a:r>
              <a:rPr lang="fr-FR" sz="1400" dirty="0" err="1">
                <a:solidFill>
                  <a:schemeClr val="bg1"/>
                </a:solidFill>
              </a:rPr>
              <a:t>hdr</a:t>
            </a:r>
            <a:r>
              <a:rPr lang="fr-FR" sz="1400" dirty="0">
                <a:solidFill>
                  <a:schemeClr val="bg1"/>
                </a:solidFill>
              </a:rPr>
              <a:t> : informations nécessaires pour interpréter ces données correctement (</a:t>
            </a:r>
            <a:r>
              <a:rPr lang="fr-FR" sz="1400" dirty="0" err="1">
                <a:solidFill>
                  <a:schemeClr val="bg1"/>
                </a:solidFill>
              </a:rPr>
              <a:t>samples</a:t>
            </a:r>
            <a:r>
              <a:rPr lang="fr-FR" sz="1400" dirty="0">
                <a:solidFill>
                  <a:schemeClr val="bg1"/>
                </a:solidFill>
              </a:rPr>
              <a:t> = 64, </a:t>
            </a:r>
            <a:r>
              <a:rPr lang="fr-FR" sz="1400" dirty="0" err="1">
                <a:solidFill>
                  <a:schemeClr val="bg1"/>
                </a:solidFill>
              </a:rPr>
              <a:t>lines</a:t>
            </a:r>
            <a:r>
              <a:rPr lang="fr-FR" sz="1400" dirty="0">
                <a:solidFill>
                  <a:schemeClr val="bg1"/>
                </a:solidFill>
              </a:rPr>
              <a:t> = 64, bands = 224, …)</a:t>
            </a:r>
          </a:p>
          <a:p>
            <a:pPr algn="l">
              <a:buClr>
                <a:schemeClr val="bg1"/>
              </a:buClr>
            </a:pPr>
            <a:r>
              <a:rPr lang="fr-FR" sz="1400" dirty="0">
                <a:solidFill>
                  <a:schemeClr val="bg1"/>
                </a:solidFill>
              </a:rPr>
              <a:t> </a:t>
            </a:r>
            <a:endParaRPr lang="en-US" sz="1400" dirty="0">
              <a:solidFill>
                <a:schemeClr val="bg1"/>
              </a:solidFill>
            </a:endParaRPr>
          </a:p>
        </p:txBody>
      </p:sp>
    </p:spTree>
    <p:extLst>
      <p:ext uri="{BB962C8B-B14F-4D97-AF65-F5344CB8AC3E}">
        <p14:creationId xmlns:p14="http://schemas.microsoft.com/office/powerpoint/2010/main" val="2924207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3172613" y="223409"/>
            <a:ext cx="6081917" cy="751281"/>
          </a:xfrm>
        </p:spPr>
        <p:txBody>
          <a:bodyPr>
            <a:noAutofit/>
          </a:bodyPr>
          <a:lstStyle/>
          <a:p>
            <a:r>
              <a:rPr lang="fr-FR" sz="1400" dirty="0"/>
              <a:t>Article : </a:t>
            </a:r>
            <a:r>
              <a:rPr lang="en-US" sz="1400" dirty="0"/>
              <a:t>Measuring the Ripeness of Fruit with Hyperspectral Imaging and Deep Learning</a:t>
            </a: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12</a:t>
            </a:fld>
            <a:endParaRPr lang="fr-FR"/>
          </a:p>
        </p:txBody>
      </p:sp>
      <p:sp>
        <p:nvSpPr>
          <p:cNvPr id="7" name="Sous-titre 2">
            <a:extLst>
              <a:ext uri="{FF2B5EF4-FFF2-40B4-BE49-F238E27FC236}">
                <a16:creationId xmlns:a16="http://schemas.microsoft.com/office/drawing/2014/main" id="{205B5020-72BC-3592-07AC-543949EF0E40}"/>
              </a:ext>
            </a:extLst>
          </p:cNvPr>
          <p:cNvSpPr txBox="1">
            <a:spLocks/>
          </p:cNvSpPr>
          <p:nvPr/>
        </p:nvSpPr>
        <p:spPr>
          <a:xfrm>
            <a:off x="566012" y="2487503"/>
            <a:ext cx="5529988" cy="1491644"/>
          </a:xfrm>
          <a:prstGeom prst="rect">
            <a:avLst/>
          </a:prstGeom>
          <a:noFill/>
        </p:spPr>
        <p:txBody>
          <a:bodyPr vert="horz" lIns="91440" tIns="45720" rIns="91440" bIns="45720" rtlCol="0">
            <a:norm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l"/>
            <a:r>
              <a:rPr lang="fr-FR" sz="1200" dirty="0" err="1">
                <a:solidFill>
                  <a:schemeClr val="bg1"/>
                </a:solidFill>
              </a:rPr>
              <a:t>Dataset</a:t>
            </a:r>
            <a:r>
              <a:rPr lang="fr-FR" sz="1200" dirty="0">
                <a:solidFill>
                  <a:schemeClr val="bg1"/>
                </a:solidFill>
              </a:rPr>
              <a:t> = Images </a:t>
            </a:r>
            <a:r>
              <a:rPr lang="fr-FR" sz="1200" dirty="0" err="1">
                <a:solidFill>
                  <a:schemeClr val="bg1"/>
                </a:solidFill>
              </a:rPr>
              <a:t>Hyperspectrales</a:t>
            </a:r>
            <a:r>
              <a:rPr lang="fr-FR" sz="1200" dirty="0">
                <a:solidFill>
                  <a:schemeClr val="bg1"/>
                </a:solidFill>
              </a:rPr>
              <a:t> de Fruits (avocats, kiwis)</a:t>
            </a:r>
          </a:p>
          <a:p>
            <a:pPr algn="l"/>
            <a:r>
              <a:rPr lang="fr-FR" sz="1200" dirty="0">
                <a:solidFill>
                  <a:schemeClr val="bg1"/>
                </a:solidFill>
              </a:rPr>
              <a:t>Labels = Fermeté (trop dure, parfaite, trop molle), Maturité (</a:t>
            </a:r>
            <a:r>
              <a:rPr lang="fr-FR" sz="1200" dirty="0" err="1">
                <a:solidFill>
                  <a:schemeClr val="bg1"/>
                </a:solidFill>
              </a:rPr>
              <a:t>unripe</a:t>
            </a:r>
            <a:r>
              <a:rPr lang="fr-FR" sz="1200" dirty="0">
                <a:solidFill>
                  <a:schemeClr val="bg1"/>
                </a:solidFill>
              </a:rPr>
              <a:t>, </a:t>
            </a:r>
            <a:r>
              <a:rPr lang="fr-FR" sz="1200" dirty="0" err="1">
                <a:solidFill>
                  <a:schemeClr val="bg1"/>
                </a:solidFill>
              </a:rPr>
              <a:t>perfect</a:t>
            </a:r>
            <a:r>
              <a:rPr lang="fr-FR" sz="1200" dirty="0">
                <a:solidFill>
                  <a:schemeClr val="bg1"/>
                </a:solidFill>
              </a:rPr>
              <a:t>, </a:t>
            </a:r>
            <a:r>
              <a:rPr lang="fr-FR" sz="1200" dirty="0" err="1">
                <a:solidFill>
                  <a:schemeClr val="bg1"/>
                </a:solidFill>
              </a:rPr>
              <a:t>overripe</a:t>
            </a:r>
            <a:r>
              <a:rPr lang="fr-FR" sz="1200" dirty="0">
                <a:solidFill>
                  <a:schemeClr val="bg1"/>
                </a:solidFill>
              </a:rPr>
              <a:t>), Douceur (pas sucré, parfait, trop sucré)</a:t>
            </a:r>
          </a:p>
          <a:p>
            <a:pPr algn="l"/>
            <a:r>
              <a:rPr lang="fr-FR" sz="1200" dirty="0">
                <a:solidFill>
                  <a:schemeClr val="bg1"/>
                </a:solidFill>
              </a:rPr>
              <a:t>But = Classification de ces images selon les labels</a:t>
            </a:r>
            <a:endParaRPr lang="en-US" sz="1200" dirty="0">
              <a:solidFill>
                <a:schemeClr val="bg1"/>
              </a:solidFill>
            </a:endParaRPr>
          </a:p>
        </p:txBody>
      </p:sp>
      <p:pic>
        <p:nvPicPr>
          <p:cNvPr id="11" name="Image 10" descr="Une image contenant capture d’écran, Caractère coloré, cube, conception&#10;&#10;Description générée automatiquement">
            <a:extLst>
              <a:ext uri="{FF2B5EF4-FFF2-40B4-BE49-F238E27FC236}">
                <a16:creationId xmlns:a16="http://schemas.microsoft.com/office/drawing/2014/main" id="{15CB85CE-8B95-F00E-7D17-50C46721E9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1817" y="1847522"/>
            <a:ext cx="1915371" cy="1992758"/>
          </a:xfrm>
          <a:prstGeom prst="rect">
            <a:avLst/>
          </a:prstGeom>
        </p:spPr>
      </p:pic>
      <p:sp>
        <p:nvSpPr>
          <p:cNvPr id="12" name="Sous-titre 2">
            <a:extLst>
              <a:ext uri="{FF2B5EF4-FFF2-40B4-BE49-F238E27FC236}">
                <a16:creationId xmlns:a16="http://schemas.microsoft.com/office/drawing/2014/main" id="{117A1C67-67F0-88DE-500A-D07727F13E1E}"/>
              </a:ext>
            </a:extLst>
          </p:cNvPr>
          <p:cNvSpPr>
            <a:spLocks noGrp="1"/>
          </p:cNvSpPr>
          <p:nvPr>
            <p:ph type="subTitle" idx="1"/>
          </p:nvPr>
        </p:nvSpPr>
        <p:spPr>
          <a:xfrm>
            <a:off x="566012" y="4461606"/>
            <a:ext cx="4407922" cy="1888953"/>
          </a:xfrm>
        </p:spPr>
        <p:txBody>
          <a:bodyPr>
            <a:normAutofit/>
          </a:bodyPr>
          <a:lstStyle/>
          <a:p>
            <a:pPr algn="l"/>
            <a:r>
              <a:rPr lang="fr-FR" sz="1200" dirty="0">
                <a:solidFill>
                  <a:schemeClr val="bg1"/>
                </a:solidFill>
              </a:rPr>
              <a:t>Model = HS-CNN</a:t>
            </a:r>
          </a:p>
          <a:p>
            <a:pPr algn="l"/>
            <a:r>
              <a:rPr lang="fr-FR" sz="1200" dirty="0">
                <a:solidFill>
                  <a:schemeClr val="bg1"/>
                </a:solidFill>
              </a:rPr>
              <a:t>Caméra = </a:t>
            </a:r>
            <a:r>
              <a:rPr lang="fr-FR" sz="1200" dirty="0" err="1">
                <a:solidFill>
                  <a:schemeClr val="bg1"/>
                </a:solidFill>
              </a:rPr>
              <a:t>Specimen</a:t>
            </a:r>
            <a:r>
              <a:rPr lang="fr-FR" sz="1200" dirty="0">
                <a:solidFill>
                  <a:schemeClr val="bg1"/>
                </a:solidFill>
              </a:rPr>
              <a:t> FX 10 (224 channels, 400-1000 nm), INNO-STEC </a:t>
            </a:r>
            <a:r>
              <a:rPr lang="fr-FR" sz="1200" dirty="0" err="1">
                <a:solidFill>
                  <a:schemeClr val="bg1"/>
                </a:solidFill>
              </a:rPr>
              <a:t>Redey</a:t>
            </a:r>
            <a:r>
              <a:rPr lang="fr-FR" sz="1200" dirty="0">
                <a:solidFill>
                  <a:schemeClr val="bg1"/>
                </a:solidFill>
              </a:rPr>
              <a:t> 1.7 (252 channels, 950-1700 nm)</a:t>
            </a:r>
          </a:p>
          <a:p>
            <a:pPr algn="l"/>
            <a:r>
              <a:rPr lang="fr-FR" sz="1200" dirty="0" err="1">
                <a:solidFill>
                  <a:schemeClr val="bg1"/>
                </a:solidFill>
              </a:rPr>
              <a:t>Accuracy</a:t>
            </a:r>
            <a:r>
              <a:rPr lang="fr-FR" sz="1200" dirty="0">
                <a:solidFill>
                  <a:schemeClr val="bg1"/>
                </a:solidFill>
              </a:rPr>
              <a:t> = </a:t>
            </a:r>
            <a:r>
              <a:rPr lang="fr-FR" sz="1200" dirty="0" err="1">
                <a:solidFill>
                  <a:schemeClr val="bg1"/>
                </a:solidFill>
              </a:rPr>
              <a:t>Avocado</a:t>
            </a:r>
            <a:r>
              <a:rPr lang="fr-FR" sz="1200" dirty="0">
                <a:solidFill>
                  <a:schemeClr val="bg1"/>
                </a:solidFill>
              </a:rPr>
              <a:t>: </a:t>
            </a:r>
            <a:r>
              <a:rPr lang="fr-FR" sz="1200" dirty="0" err="1">
                <a:solidFill>
                  <a:schemeClr val="bg1"/>
                </a:solidFill>
              </a:rPr>
              <a:t>firmness</a:t>
            </a:r>
            <a:r>
              <a:rPr lang="fr-FR" sz="1200" dirty="0">
                <a:solidFill>
                  <a:schemeClr val="bg1"/>
                </a:solidFill>
              </a:rPr>
              <a:t>=93.3%, </a:t>
            </a:r>
            <a:r>
              <a:rPr lang="fr-FR" sz="1200" dirty="0" err="1">
                <a:solidFill>
                  <a:schemeClr val="bg1"/>
                </a:solidFill>
              </a:rPr>
              <a:t>ripeness</a:t>
            </a:r>
            <a:r>
              <a:rPr lang="fr-FR" sz="1200" dirty="0">
                <a:solidFill>
                  <a:schemeClr val="bg1"/>
                </a:solidFill>
              </a:rPr>
              <a:t> = 93.3%     Kiwi: </a:t>
            </a:r>
            <a:r>
              <a:rPr lang="fr-FR" sz="1200" dirty="0" err="1">
                <a:solidFill>
                  <a:schemeClr val="bg1"/>
                </a:solidFill>
              </a:rPr>
              <a:t>firmness</a:t>
            </a:r>
            <a:r>
              <a:rPr lang="fr-FR" sz="1200" dirty="0">
                <a:solidFill>
                  <a:schemeClr val="bg1"/>
                </a:solidFill>
              </a:rPr>
              <a:t>=69%, </a:t>
            </a:r>
            <a:r>
              <a:rPr lang="fr-FR" sz="1200" dirty="0" err="1">
                <a:solidFill>
                  <a:schemeClr val="bg1"/>
                </a:solidFill>
              </a:rPr>
              <a:t>sweetness</a:t>
            </a:r>
            <a:r>
              <a:rPr lang="fr-FR" sz="1200" dirty="0">
                <a:solidFill>
                  <a:schemeClr val="bg1"/>
                </a:solidFill>
              </a:rPr>
              <a:t>=82.6%, </a:t>
            </a:r>
            <a:r>
              <a:rPr lang="fr-FR" sz="1200" dirty="0" err="1">
                <a:solidFill>
                  <a:schemeClr val="bg1"/>
                </a:solidFill>
              </a:rPr>
              <a:t>ripeness</a:t>
            </a:r>
            <a:r>
              <a:rPr lang="fr-FR" sz="1200" dirty="0">
                <a:solidFill>
                  <a:schemeClr val="bg1"/>
                </a:solidFill>
              </a:rPr>
              <a:t>=77.8% (meilleur que SVM, </a:t>
            </a:r>
            <a:r>
              <a:rPr lang="fr-FR" sz="1200" dirty="0" err="1">
                <a:solidFill>
                  <a:schemeClr val="bg1"/>
                </a:solidFill>
              </a:rPr>
              <a:t>kNN</a:t>
            </a:r>
            <a:r>
              <a:rPr lang="fr-FR" sz="1200" dirty="0">
                <a:solidFill>
                  <a:schemeClr val="bg1"/>
                </a:solidFill>
              </a:rPr>
              <a:t>, ResNet-18, </a:t>
            </a:r>
            <a:r>
              <a:rPr lang="fr-FR" sz="1200" dirty="0" err="1">
                <a:solidFill>
                  <a:schemeClr val="bg1"/>
                </a:solidFill>
              </a:rPr>
              <a:t>AlexNet</a:t>
            </a:r>
            <a:r>
              <a:rPr lang="fr-FR" sz="1200" dirty="0">
                <a:solidFill>
                  <a:schemeClr val="bg1"/>
                </a:solidFill>
              </a:rPr>
              <a:t>)</a:t>
            </a:r>
          </a:p>
        </p:txBody>
      </p:sp>
      <p:pic>
        <p:nvPicPr>
          <p:cNvPr id="14" name="Image 13" descr="Une image contenant texte, capture d’écran, diagramme, conception&#10;&#10;Description générée automatiquement">
            <a:extLst>
              <a:ext uri="{FF2B5EF4-FFF2-40B4-BE49-F238E27FC236}">
                <a16:creationId xmlns:a16="http://schemas.microsoft.com/office/drawing/2014/main" id="{573AC3F5-8A06-DBEA-DDCF-3DF227A34B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7453" y="4326957"/>
            <a:ext cx="5529988" cy="1766028"/>
          </a:xfrm>
          <a:prstGeom prst="rect">
            <a:avLst/>
          </a:prstGeom>
        </p:spPr>
      </p:pic>
      <p:sp>
        <p:nvSpPr>
          <p:cNvPr id="16" name="ZoneTexte 15">
            <a:extLst>
              <a:ext uri="{FF2B5EF4-FFF2-40B4-BE49-F238E27FC236}">
                <a16:creationId xmlns:a16="http://schemas.microsoft.com/office/drawing/2014/main" id="{6E2EFB03-D65F-C4D3-AC5C-4777E8880B26}"/>
              </a:ext>
            </a:extLst>
          </p:cNvPr>
          <p:cNvSpPr txBox="1"/>
          <p:nvPr/>
        </p:nvSpPr>
        <p:spPr>
          <a:xfrm>
            <a:off x="3331006" y="999802"/>
            <a:ext cx="6094324" cy="461665"/>
          </a:xfrm>
          <a:prstGeom prst="rect">
            <a:avLst/>
          </a:prstGeom>
          <a:noFill/>
        </p:spPr>
        <p:txBody>
          <a:bodyPr wrap="square">
            <a:spAutoFit/>
          </a:bodyPr>
          <a:lstStyle/>
          <a:p>
            <a:pPr>
              <a:spcBef>
                <a:spcPts val="0"/>
              </a:spcBef>
              <a:spcAft>
                <a:spcPts val="0"/>
              </a:spcAft>
            </a:pPr>
            <a:r>
              <a:rPr lang="en-US" sz="1200" dirty="0">
                <a:solidFill>
                  <a:schemeClr val="bg1"/>
                </a:solidFill>
                <a:effectLst/>
              </a:rPr>
              <a:t>L. A. Varga, J. Makowski, et A. Zell, « Measuring the Ripeness of Fruit with Hyperspectral Imaging and Deep Learning ». </a:t>
            </a:r>
            <a:r>
              <a:rPr lang="en-US" sz="1200" dirty="0" err="1">
                <a:solidFill>
                  <a:schemeClr val="bg1"/>
                </a:solidFill>
                <a:effectLst/>
              </a:rPr>
              <a:t>arXiv</a:t>
            </a:r>
            <a:r>
              <a:rPr lang="en-US" sz="1200" dirty="0">
                <a:solidFill>
                  <a:schemeClr val="bg1"/>
                </a:solidFill>
                <a:effectLst/>
              </a:rPr>
              <a:t>, 20 </a:t>
            </a:r>
            <a:r>
              <a:rPr lang="en-US" sz="1200" dirty="0" err="1">
                <a:solidFill>
                  <a:schemeClr val="bg1"/>
                </a:solidFill>
                <a:effectLst/>
              </a:rPr>
              <a:t>avril</a:t>
            </a:r>
            <a:r>
              <a:rPr lang="en-US" sz="1200" dirty="0">
                <a:solidFill>
                  <a:schemeClr val="bg1"/>
                </a:solidFill>
                <a:effectLst/>
              </a:rPr>
              <a:t> 2021. </a:t>
            </a:r>
            <a:r>
              <a:rPr lang="en-US" sz="1200" dirty="0" err="1">
                <a:solidFill>
                  <a:schemeClr val="bg1"/>
                </a:solidFill>
                <a:effectLst/>
              </a:rPr>
              <a:t>doi</a:t>
            </a:r>
            <a:r>
              <a:rPr lang="en-US" sz="1200" dirty="0">
                <a:solidFill>
                  <a:schemeClr val="bg1"/>
                </a:solidFill>
                <a:effectLst/>
              </a:rPr>
              <a:t>: </a:t>
            </a:r>
            <a:r>
              <a:rPr lang="en-US" sz="1200" dirty="0">
                <a:effectLst/>
                <a:hlinkClick r:id="rId4"/>
              </a:rPr>
              <a:t>10.48550/arXiv.2104.09808</a:t>
            </a:r>
            <a:r>
              <a:rPr lang="en-US" sz="1200" dirty="0">
                <a:solidFill>
                  <a:schemeClr val="bg1"/>
                </a:solidFill>
                <a:effectLst/>
              </a:rPr>
              <a:t>.</a:t>
            </a:r>
          </a:p>
        </p:txBody>
      </p:sp>
    </p:spTree>
    <p:extLst>
      <p:ext uri="{BB962C8B-B14F-4D97-AF65-F5344CB8AC3E}">
        <p14:creationId xmlns:p14="http://schemas.microsoft.com/office/powerpoint/2010/main" val="2998983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685632"/>
            <a:ext cx="7273636" cy="915436"/>
          </a:xfrm>
        </p:spPr>
        <p:txBody>
          <a:bodyPr>
            <a:noAutofit/>
          </a:bodyPr>
          <a:lstStyle/>
          <a:p>
            <a:r>
              <a:rPr lang="fr-FR" sz="1600" dirty="0"/>
              <a:t>Article : </a:t>
            </a:r>
            <a:r>
              <a:rPr lang="en-US" sz="1600" dirty="0"/>
              <a:t>Measuring the Ripeness of Fruit with Hyperspectral Imaging and Deep Learning</a:t>
            </a: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13</a:t>
            </a:fld>
            <a:endParaRPr lang="fr-FR"/>
          </a:p>
        </p:txBody>
      </p:sp>
      <p:sp>
        <p:nvSpPr>
          <p:cNvPr id="6" name="Sous-titre 2">
            <a:extLst>
              <a:ext uri="{FF2B5EF4-FFF2-40B4-BE49-F238E27FC236}">
                <a16:creationId xmlns:a16="http://schemas.microsoft.com/office/drawing/2014/main" id="{A80D7DC2-EDC6-8193-FCA6-872641BFDAF5}"/>
              </a:ext>
            </a:extLst>
          </p:cNvPr>
          <p:cNvSpPr txBox="1">
            <a:spLocks/>
          </p:cNvSpPr>
          <p:nvPr/>
        </p:nvSpPr>
        <p:spPr>
          <a:xfrm>
            <a:off x="867463" y="2148958"/>
            <a:ext cx="6636982" cy="3930297"/>
          </a:xfrm>
          <a:prstGeom prst="rect">
            <a:avLst/>
          </a:prstGeom>
          <a:noFill/>
        </p:spPr>
        <p:txBody>
          <a:bodyPr vert="horz" lIns="91440" tIns="45720" rIns="91440" bIns="45720" rtlCol="0">
            <a:norm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l"/>
            <a:r>
              <a:rPr lang="fr-FR" sz="1400" b="1" dirty="0">
                <a:solidFill>
                  <a:schemeClr val="bg1"/>
                </a:solidFill>
              </a:rPr>
              <a:t>Etudes des caractéristiques apprises par le CNN</a:t>
            </a:r>
            <a:r>
              <a:rPr lang="fr-FR" sz="1400" dirty="0">
                <a:solidFill>
                  <a:schemeClr val="bg1"/>
                </a:solidFill>
              </a:rPr>
              <a:t> (pour démontrer que le réseau CNN entrainé apprend des caractéristiques significatives pour la classification des fruits)</a:t>
            </a:r>
            <a:endParaRPr lang="fr-FR" sz="1400" b="1" dirty="0">
              <a:solidFill>
                <a:schemeClr val="bg1"/>
              </a:solidFill>
            </a:endParaRPr>
          </a:p>
          <a:p>
            <a:pPr algn="l"/>
            <a:r>
              <a:rPr lang="fr-FR" sz="1400" b="1" dirty="0">
                <a:solidFill>
                  <a:srgbClr val="C00000"/>
                </a:solidFill>
              </a:rPr>
              <a:t>Technique du Gradient Intégré </a:t>
            </a:r>
            <a:r>
              <a:rPr lang="fr-FR" sz="1400" dirty="0">
                <a:solidFill>
                  <a:schemeClr val="bg1"/>
                </a:solidFill>
                <a:sym typeface="Wingdings" panose="05000000000000000000" pitchFamily="2" charset="2"/>
              </a:rPr>
              <a:t> Identifier les parties importantes (spatial ou longueur d’onde) de l’enregistrement hyperspectral pour déterminer l’état du fruit </a:t>
            </a:r>
          </a:p>
          <a:p>
            <a:pPr algn="l"/>
            <a:r>
              <a:rPr lang="fr-FR" sz="1400" dirty="0">
                <a:solidFill>
                  <a:schemeClr val="bg1"/>
                </a:solidFill>
                <a:sym typeface="Wingdings" panose="05000000000000000000" pitchFamily="2" charset="2"/>
              </a:rPr>
              <a:t> Valider le processus de décision du réseau neuronal </a:t>
            </a:r>
          </a:p>
          <a:p>
            <a:pPr algn="l"/>
            <a:endParaRPr lang="fr-FR" sz="1400" dirty="0">
              <a:solidFill>
                <a:schemeClr val="bg1"/>
              </a:solidFill>
              <a:sym typeface="Wingdings" panose="05000000000000000000" pitchFamily="2" charset="2"/>
            </a:endParaRPr>
          </a:p>
          <a:p>
            <a:pPr algn="l"/>
            <a:endParaRPr lang="fr-FR" sz="1400" dirty="0">
              <a:solidFill>
                <a:schemeClr val="bg1"/>
              </a:solidFill>
              <a:sym typeface="Wingdings" panose="05000000000000000000" pitchFamily="2" charset="2"/>
            </a:endParaRPr>
          </a:p>
          <a:p>
            <a:pPr algn="l"/>
            <a:endParaRPr lang="fr-FR" sz="1400" dirty="0">
              <a:solidFill>
                <a:schemeClr val="bg1"/>
              </a:solidFill>
              <a:sym typeface="Wingdings" panose="05000000000000000000" pitchFamily="2" charset="2"/>
            </a:endParaRPr>
          </a:p>
          <a:p>
            <a:pPr algn="l"/>
            <a:endParaRPr lang="fr-FR" sz="1400" dirty="0">
              <a:solidFill>
                <a:schemeClr val="bg1"/>
              </a:solidFill>
              <a:sym typeface="Wingdings" panose="05000000000000000000" pitchFamily="2" charset="2"/>
            </a:endParaRPr>
          </a:p>
        </p:txBody>
      </p:sp>
      <p:pic>
        <p:nvPicPr>
          <p:cNvPr id="14" name="Image 13" descr="Une image contenant texte, capture d’écran, diagramme&#10;&#10;Description générée automatiquement">
            <a:extLst>
              <a:ext uri="{FF2B5EF4-FFF2-40B4-BE49-F238E27FC236}">
                <a16:creationId xmlns:a16="http://schemas.microsoft.com/office/drawing/2014/main" id="{7FC132CB-16D3-82A0-0923-0CE8E67D7A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428" y="3635488"/>
            <a:ext cx="6177731" cy="2855744"/>
          </a:xfrm>
          <a:prstGeom prst="rect">
            <a:avLst/>
          </a:prstGeom>
        </p:spPr>
      </p:pic>
    </p:spTree>
    <p:extLst>
      <p:ext uri="{BB962C8B-B14F-4D97-AF65-F5344CB8AC3E}">
        <p14:creationId xmlns:p14="http://schemas.microsoft.com/office/powerpoint/2010/main" val="3329625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183215"/>
            <a:ext cx="7273636" cy="915436"/>
          </a:xfrm>
        </p:spPr>
        <p:txBody>
          <a:bodyPr>
            <a:noAutofit/>
          </a:bodyPr>
          <a:lstStyle/>
          <a:p>
            <a:r>
              <a:rPr lang="fr-FR" sz="1600" dirty="0"/>
              <a:t>Article : </a:t>
            </a:r>
            <a:r>
              <a:rPr lang="en-US" sz="1600" dirty="0"/>
              <a:t>Measuring the Ripeness of Fruit with Hyperspectral Imaging and Deep Learning</a:t>
            </a: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14</a:t>
            </a:fld>
            <a:endParaRPr lang="fr-FR"/>
          </a:p>
        </p:txBody>
      </p:sp>
      <p:sp>
        <p:nvSpPr>
          <p:cNvPr id="7" name="Sous-titre 2">
            <a:extLst>
              <a:ext uri="{FF2B5EF4-FFF2-40B4-BE49-F238E27FC236}">
                <a16:creationId xmlns:a16="http://schemas.microsoft.com/office/drawing/2014/main" id="{205B5020-72BC-3592-07AC-543949EF0E40}"/>
              </a:ext>
            </a:extLst>
          </p:cNvPr>
          <p:cNvSpPr txBox="1">
            <a:spLocks/>
          </p:cNvSpPr>
          <p:nvPr/>
        </p:nvSpPr>
        <p:spPr>
          <a:xfrm>
            <a:off x="415287" y="1547717"/>
            <a:ext cx="7201363" cy="3007199"/>
          </a:xfrm>
          <a:prstGeom prst="rect">
            <a:avLst/>
          </a:prstGeom>
          <a:noFill/>
        </p:spPr>
        <p:txBody>
          <a:bodyPr vert="horz" lIns="91440" tIns="45720" rIns="91440" bIns="45720" rtlCol="0">
            <a:normAutofit fontScale="92500" lnSpcReduction="10000"/>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l"/>
            <a:r>
              <a:rPr lang="fr-FR" sz="1600" b="1" dirty="0">
                <a:solidFill>
                  <a:schemeClr val="bg1"/>
                </a:solidFill>
              </a:rPr>
              <a:t>Visualisation du processus de maturation </a:t>
            </a:r>
            <a:r>
              <a:rPr lang="fr-FR" sz="1600" dirty="0">
                <a:solidFill>
                  <a:schemeClr val="bg1"/>
                </a:solidFill>
              </a:rPr>
              <a:t>:  </a:t>
            </a:r>
            <a:r>
              <a:rPr lang="fr-FR" sz="1600" dirty="0" err="1">
                <a:solidFill>
                  <a:schemeClr val="bg1"/>
                </a:solidFill>
              </a:rPr>
              <a:t>Autoencodeur</a:t>
            </a:r>
            <a:r>
              <a:rPr lang="fr-FR" sz="1600" dirty="0">
                <a:solidFill>
                  <a:schemeClr val="bg1"/>
                </a:solidFill>
              </a:rPr>
              <a:t> </a:t>
            </a:r>
            <a:r>
              <a:rPr lang="fr-FR" sz="1600" dirty="0">
                <a:solidFill>
                  <a:schemeClr val="bg1"/>
                </a:solidFill>
                <a:sym typeface="Wingdings" panose="05000000000000000000" pitchFamily="2" charset="2"/>
              </a:rPr>
              <a:t> </a:t>
            </a:r>
            <a:r>
              <a:rPr lang="fr-FR" sz="1600" dirty="0">
                <a:solidFill>
                  <a:schemeClr val="bg1"/>
                </a:solidFill>
              </a:rPr>
              <a:t>générer des images en fausses couleurs à partir des enregistrements hyperspectraux pour des tâches spécifiques</a:t>
            </a:r>
          </a:p>
          <a:p>
            <a:pPr algn="l"/>
            <a:endParaRPr lang="fr-FR" sz="1600" dirty="0">
              <a:solidFill>
                <a:schemeClr val="bg1"/>
              </a:solidFill>
            </a:endParaRPr>
          </a:p>
          <a:p>
            <a:pPr algn="l"/>
            <a:r>
              <a:rPr lang="fr-FR" sz="1600" dirty="0">
                <a:solidFill>
                  <a:schemeClr val="bg1"/>
                </a:solidFill>
              </a:rPr>
              <a:t>1. Train a pixel-</a:t>
            </a:r>
            <a:r>
              <a:rPr lang="fr-FR" sz="1600" dirty="0" err="1">
                <a:solidFill>
                  <a:schemeClr val="bg1"/>
                </a:solidFill>
              </a:rPr>
              <a:t>based</a:t>
            </a:r>
            <a:r>
              <a:rPr lang="fr-FR" sz="1600" dirty="0">
                <a:solidFill>
                  <a:schemeClr val="bg1"/>
                </a:solidFill>
              </a:rPr>
              <a:t> </a:t>
            </a:r>
            <a:r>
              <a:rPr lang="fr-FR" sz="1600" dirty="0" err="1">
                <a:solidFill>
                  <a:srgbClr val="C00000"/>
                </a:solidFill>
              </a:rPr>
              <a:t>autoencoder</a:t>
            </a:r>
            <a:r>
              <a:rPr lang="fr-FR" sz="1600" dirty="0">
                <a:solidFill>
                  <a:schemeClr val="bg1"/>
                </a:solidFill>
              </a:rPr>
              <a:t>: créer un modèle capable de capturer les caractéristiques essentielles des images </a:t>
            </a:r>
            <a:r>
              <a:rPr lang="fr-FR" sz="1600" dirty="0" err="1">
                <a:solidFill>
                  <a:schemeClr val="bg1"/>
                </a:solidFill>
              </a:rPr>
              <a:t>hyperspectrales</a:t>
            </a:r>
            <a:r>
              <a:rPr lang="fr-FR" sz="1600" dirty="0">
                <a:solidFill>
                  <a:schemeClr val="bg1"/>
                </a:solidFill>
              </a:rPr>
              <a:t> de fruits et de les représenter dans un espace latent plus petit (ici de taille de 3, de sorte qu'une interprétation en tant qu'image en couleur est possible). On peut utiliser des données non-étiquetées.</a:t>
            </a:r>
          </a:p>
          <a:p>
            <a:pPr algn="l"/>
            <a:r>
              <a:rPr lang="fr-FR" sz="1600" dirty="0">
                <a:solidFill>
                  <a:schemeClr val="bg1"/>
                </a:solidFill>
              </a:rPr>
              <a:t>2. On utilise l’encodage de l’encodeur comme entrée pour un réseau </a:t>
            </a:r>
            <a:r>
              <a:rPr lang="fr-FR" sz="1600" dirty="0">
                <a:solidFill>
                  <a:srgbClr val="C00000"/>
                </a:solidFill>
              </a:rPr>
              <a:t>classifieur</a:t>
            </a:r>
            <a:r>
              <a:rPr lang="fr-FR" sz="1600" dirty="0">
                <a:solidFill>
                  <a:schemeClr val="bg1"/>
                </a:solidFill>
              </a:rPr>
              <a:t>. Les poids de l’encodeur ne sont pas fixés pour lui permettre de s’adapter à la tâche précise de classification. On obtient alors un encodeur spécialisé dans l’encodage d’informations pour différencier les niveaux de maturité (dans le cas de la classification des niveaux de maturité).</a:t>
            </a:r>
          </a:p>
        </p:txBody>
      </p:sp>
      <p:pic>
        <p:nvPicPr>
          <p:cNvPr id="9" name="Image 8" descr="Une image contenant Caractère coloré, capture d’écran, créativité&#10;&#10;Description générée automatiquement">
            <a:extLst>
              <a:ext uri="{FF2B5EF4-FFF2-40B4-BE49-F238E27FC236}">
                <a16:creationId xmlns:a16="http://schemas.microsoft.com/office/drawing/2014/main" id="{01FCDCB1-6FBC-68C0-9249-69E02DFC31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8008" y="1547717"/>
            <a:ext cx="2642182" cy="2674452"/>
          </a:xfrm>
          <a:prstGeom prst="rect">
            <a:avLst/>
          </a:prstGeom>
        </p:spPr>
      </p:pic>
      <p:pic>
        <p:nvPicPr>
          <p:cNvPr id="13" name="Image 12" descr="Une image contenant texte, capture d’écran, diagramme, Police&#10;&#10;Description générée automatiquement">
            <a:extLst>
              <a:ext uri="{FF2B5EF4-FFF2-40B4-BE49-F238E27FC236}">
                <a16:creationId xmlns:a16="http://schemas.microsoft.com/office/drawing/2014/main" id="{F9DC0536-4155-D268-44D0-47C35DADF3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1645" y="4612195"/>
            <a:ext cx="7731449" cy="2014266"/>
          </a:xfrm>
          <a:prstGeom prst="rect">
            <a:avLst/>
          </a:prstGeom>
        </p:spPr>
      </p:pic>
    </p:spTree>
    <p:extLst>
      <p:ext uri="{BB962C8B-B14F-4D97-AF65-F5344CB8AC3E}">
        <p14:creationId xmlns:p14="http://schemas.microsoft.com/office/powerpoint/2010/main" val="748764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183215"/>
            <a:ext cx="7273636" cy="600723"/>
          </a:xfrm>
        </p:spPr>
        <p:txBody>
          <a:bodyPr>
            <a:noAutofit/>
          </a:bodyPr>
          <a:lstStyle/>
          <a:p>
            <a:r>
              <a:rPr lang="fr-FR" sz="1600" dirty="0"/>
              <a:t>Article : </a:t>
            </a:r>
            <a:r>
              <a:rPr lang="en-US" sz="1600" dirty="0"/>
              <a:t>Raspberry plant stress detection using hyperspectral imaging</a:t>
            </a: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15</a:t>
            </a:fld>
            <a:endParaRPr lang="fr-FR"/>
          </a:p>
        </p:txBody>
      </p:sp>
      <p:sp>
        <p:nvSpPr>
          <p:cNvPr id="7" name="Sous-titre 2">
            <a:extLst>
              <a:ext uri="{FF2B5EF4-FFF2-40B4-BE49-F238E27FC236}">
                <a16:creationId xmlns:a16="http://schemas.microsoft.com/office/drawing/2014/main" id="{205B5020-72BC-3592-07AC-543949EF0E40}"/>
              </a:ext>
            </a:extLst>
          </p:cNvPr>
          <p:cNvSpPr txBox="1">
            <a:spLocks/>
          </p:cNvSpPr>
          <p:nvPr/>
        </p:nvSpPr>
        <p:spPr>
          <a:xfrm>
            <a:off x="311085" y="1791839"/>
            <a:ext cx="10105534" cy="4608961"/>
          </a:xfrm>
          <a:prstGeom prst="rect">
            <a:avLst/>
          </a:prstGeom>
          <a:noFill/>
        </p:spPr>
        <p:txBody>
          <a:bodyPr vert="horz" lIns="91440" tIns="45720" rIns="91440" bIns="45720" rtlCol="0">
            <a:normAutofit fontScale="92500" lnSpcReduction="20000"/>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l"/>
            <a:r>
              <a:rPr lang="fr-FR" sz="1400" dirty="0">
                <a:solidFill>
                  <a:schemeClr val="bg1"/>
                </a:solidFill>
              </a:rPr>
              <a:t>Sujet = Surveillance des réponses des plantes au </a:t>
            </a:r>
            <a:r>
              <a:rPr lang="fr-FR" sz="1400" b="1" dirty="0">
                <a:solidFill>
                  <a:schemeClr val="bg1"/>
                </a:solidFill>
              </a:rPr>
              <a:t>STRESS</a:t>
            </a:r>
            <a:r>
              <a:rPr lang="fr-FR" sz="1400" dirty="0">
                <a:solidFill>
                  <a:schemeClr val="bg1"/>
                </a:solidFill>
              </a:rPr>
              <a:t>: peut-on établir des associations entre les données spectrales des plantes et des stress spécifiques ?</a:t>
            </a:r>
          </a:p>
          <a:p>
            <a:pPr algn="l"/>
            <a:endParaRPr lang="fr-FR" sz="1400" dirty="0">
              <a:solidFill>
                <a:schemeClr val="bg1"/>
              </a:solidFill>
            </a:endParaRPr>
          </a:p>
          <a:p>
            <a:pPr algn="l"/>
            <a:r>
              <a:rPr lang="fr-FR" sz="1400" dirty="0">
                <a:solidFill>
                  <a:schemeClr val="bg1"/>
                </a:solidFill>
              </a:rPr>
              <a:t>Matériel = 96 plants de framboisiers de 3 génotypes de framboise (</a:t>
            </a:r>
            <a:r>
              <a:rPr lang="en-US" sz="1400" dirty="0">
                <a:solidFill>
                  <a:schemeClr val="bg1"/>
                </a:solidFill>
              </a:rPr>
              <a:t>Latham, Glen Moy et 0946/12)</a:t>
            </a:r>
            <a:endParaRPr lang="fr-FR" sz="1400" dirty="0">
              <a:solidFill>
                <a:schemeClr val="bg1"/>
              </a:solidFill>
            </a:endParaRPr>
          </a:p>
          <a:p>
            <a:pPr algn="l"/>
            <a:endParaRPr lang="fr-FR" sz="1400" dirty="0">
              <a:solidFill>
                <a:schemeClr val="bg1"/>
              </a:solidFill>
            </a:endParaRPr>
          </a:p>
          <a:p>
            <a:pPr algn="l">
              <a:spcAft>
                <a:spcPts val="800"/>
              </a:spcAft>
            </a:pPr>
            <a:r>
              <a:rPr lang="fr-FR" sz="1400" dirty="0">
                <a:solidFill>
                  <a:schemeClr val="bg1"/>
                </a:solidFill>
              </a:rPr>
              <a:t>4 Treatments : </a:t>
            </a:r>
          </a:p>
          <a:p>
            <a:pPr algn="l">
              <a:spcBef>
                <a:spcPts val="0"/>
              </a:spcBef>
            </a:pPr>
            <a:r>
              <a:rPr lang="fr-FR" sz="1400" dirty="0">
                <a:solidFill>
                  <a:schemeClr val="bg1"/>
                </a:solidFill>
              </a:rPr>
              <a:t>- Faible disponibilité en eau</a:t>
            </a:r>
          </a:p>
          <a:p>
            <a:pPr algn="l">
              <a:spcBef>
                <a:spcPts val="0"/>
              </a:spcBef>
            </a:pPr>
            <a:r>
              <a:rPr lang="fr-FR" sz="1400" dirty="0">
                <a:solidFill>
                  <a:schemeClr val="bg1"/>
                </a:solidFill>
              </a:rPr>
              <a:t>- Forte disponibilité en eau</a:t>
            </a:r>
          </a:p>
          <a:p>
            <a:pPr algn="l">
              <a:spcBef>
                <a:spcPts val="0"/>
              </a:spcBef>
            </a:pPr>
            <a:r>
              <a:rPr lang="fr-FR" sz="1400" dirty="0">
                <a:solidFill>
                  <a:schemeClr val="bg1"/>
                </a:solidFill>
              </a:rPr>
              <a:t>- </a:t>
            </a:r>
            <a:r>
              <a:rPr lang="fr-FR" sz="1400" dirty="0" err="1">
                <a:solidFill>
                  <a:schemeClr val="bg1"/>
                </a:solidFill>
              </a:rPr>
              <a:t>Adisease</a:t>
            </a:r>
            <a:r>
              <a:rPr lang="fr-FR" sz="1400" dirty="0">
                <a:solidFill>
                  <a:schemeClr val="bg1"/>
                </a:solidFill>
              </a:rPr>
              <a:t> </a:t>
            </a:r>
            <a:r>
              <a:rPr lang="fr-FR" sz="1400" dirty="0" err="1">
                <a:solidFill>
                  <a:schemeClr val="bg1"/>
                </a:solidFill>
              </a:rPr>
              <a:t>treatment</a:t>
            </a:r>
            <a:r>
              <a:rPr lang="fr-FR" sz="1400" dirty="0">
                <a:solidFill>
                  <a:schemeClr val="bg1"/>
                </a:solidFill>
              </a:rPr>
              <a:t> (root rot, P. </a:t>
            </a:r>
            <a:r>
              <a:rPr lang="fr-FR" sz="1400" dirty="0" err="1">
                <a:solidFill>
                  <a:schemeClr val="bg1"/>
                </a:solidFill>
              </a:rPr>
              <a:t>rubi</a:t>
            </a:r>
            <a:r>
              <a:rPr lang="fr-FR" sz="1400" dirty="0">
                <a:solidFill>
                  <a:schemeClr val="bg1"/>
                </a:solidFill>
              </a:rPr>
              <a:t>)</a:t>
            </a:r>
          </a:p>
          <a:p>
            <a:pPr algn="l">
              <a:spcBef>
                <a:spcPts val="0"/>
              </a:spcBef>
            </a:pPr>
            <a:r>
              <a:rPr lang="fr-FR" sz="1400" dirty="0">
                <a:solidFill>
                  <a:schemeClr val="bg1"/>
                </a:solidFill>
              </a:rPr>
              <a:t>- A </a:t>
            </a:r>
            <a:r>
              <a:rPr lang="fr-FR" sz="1400" dirty="0" err="1">
                <a:solidFill>
                  <a:schemeClr val="bg1"/>
                </a:solidFill>
              </a:rPr>
              <a:t>pest</a:t>
            </a:r>
            <a:r>
              <a:rPr lang="fr-FR" sz="1400" dirty="0">
                <a:solidFill>
                  <a:schemeClr val="bg1"/>
                </a:solidFill>
              </a:rPr>
              <a:t> </a:t>
            </a:r>
            <a:r>
              <a:rPr lang="fr-FR" sz="1400" dirty="0" err="1">
                <a:solidFill>
                  <a:schemeClr val="bg1"/>
                </a:solidFill>
              </a:rPr>
              <a:t>treatment</a:t>
            </a:r>
            <a:r>
              <a:rPr lang="fr-FR" sz="1400" dirty="0">
                <a:solidFill>
                  <a:schemeClr val="bg1"/>
                </a:solidFill>
              </a:rPr>
              <a:t> (vine </a:t>
            </a:r>
            <a:r>
              <a:rPr lang="fr-FR" sz="1400" dirty="0" err="1">
                <a:solidFill>
                  <a:schemeClr val="bg1"/>
                </a:solidFill>
              </a:rPr>
              <a:t>weevil</a:t>
            </a:r>
            <a:r>
              <a:rPr lang="fr-FR" sz="1400" dirty="0">
                <a:solidFill>
                  <a:schemeClr val="bg1"/>
                </a:solidFill>
              </a:rPr>
              <a:t>, O. </a:t>
            </a:r>
            <a:r>
              <a:rPr lang="fr-FR" sz="1400" dirty="0" err="1">
                <a:solidFill>
                  <a:schemeClr val="bg1"/>
                </a:solidFill>
              </a:rPr>
              <a:t>scolatus</a:t>
            </a:r>
            <a:r>
              <a:rPr lang="fr-FR" sz="1400" dirty="0">
                <a:solidFill>
                  <a:schemeClr val="bg1"/>
                </a:solidFill>
              </a:rPr>
              <a:t>)</a:t>
            </a:r>
          </a:p>
          <a:p>
            <a:pPr algn="l">
              <a:spcBef>
                <a:spcPts val="0"/>
              </a:spcBef>
            </a:pPr>
            <a:endParaRPr lang="fr-FR" sz="1400" dirty="0">
              <a:solidFill>
                <a:schemeClr val="bg1"/>
              </a:solidFill>
            </a:endParaRPr>
          </a:p>
          <a:p>
            <a:pPr algn="l">
              <a:spcBef>
                <a:spcPts val="0"/>
              </a:spcBef>
            </a:pPr>
            <a:endParaRPr lang="fr-FR" sz="1400" dirty="0">
              <a:solidFill>
                <a:schemeClr val="bg1"/>
              </a:solidFill>
            </a:endParaRPr>
          </a:p>
          <a:p>
            <a:pPr algn="l">
              <a:spcBef>
                <a:spcPts val="0"/>
              </a:spcBef>
              <a:spcAft>
                <a:spcPts val="1000"/>
              </a:spcAft>
            </a:pPr>
            <a:r>
              <a:rPr lang="fr-FR" sz="1400" dirty="0">
                <a:solidFill>
                  <a:schemeClr val="bg1"/>
                </a:solidFill>
              </a:rPr>
              <a:t>Caractéristiques Biophysiques:</a:t>
            </a:r>
          </a:p>
          <a:p>
            <a:pPr algn="l">
              <a:spcBef>
                <a:spcPts val="0"/>
              </a:spcBef>
            </a:pPr>
            <a:r>
              <a:rPr lang="fr-FR" sz="1400" dirty="0">
                <a:solidFill>
                  <a:schemeClr val="bg1"/>
                </a:solidFill>
              </a:rPr>
              <a:t>- Nombre de feuilles</a:t>
            </a:r>
          </a:p>
          <a:p>
            <a:pPr algn="l">
              <a:spcBef>
                <a:spcPts val="0"/>
              </a:spcBef>
            </a:pPr>
            <a:r>
              <a:rPr lang="fr-FR" sz="1400" dirty="0">
                <a:solidFill>
                  <a:schemeClr val="bg1"/>
                </a:solidFill>
              </a:rPr>
              <a:t>- Taille de la canopée, depuis la bas of the </a:t>
            </a:r>
            <a:r>
              <a:rPr lang="fr-FR" sz="1400" dirty="0" err="1">
                <a:solidFill>
                  <a:schemeClr val="bg1"/>
                </a:solidFill>
              </a:rPr>
              <a:t>pest</a:t>
            </a:r>
            <a:endParaRPr lang="fr-FR" sz="1400" dirty="0">
              <a:solidFill>
                <a:schemeClr val="bg1"/>
              </a:solidFill>
            </a:endParaRPr>
          </a:p>
          <a:p>
            <a:pPr algn="l">
              <a:spcBef>
                <a:spcPts val="0"/>
              </a:spcBef>
            </a:pPr>
            <a:r>
              <a:rPr lang="fr-FR" sz="1400" dirty="0">
                <a:solidFill>
                  <a:schemeClr val="bg1"/>
                </a:solidFill>
              </a:rPr>
              <a:t>- Santé des feuilles</a:t>
            </a:r>
          </a:p>
          <a:p>
            <a:pPr algn="l">
              <a:spcBef>
                <a:spcPts val="0"/>
              </a:spcBef>
            </a:pPr>
            <a:r>
              <a:rPr lang="fr-FR" sz="1400" dirty="0">
                <a:solidFill>
                  <a:schemeClr val="bg1"/>
                </a:solidFill>
              </a:rPr>
              <a:t>- Santé globale de la plante (1-5)</a:t>
            </a:r>
          </a:p>
          <a:p>
            <a:pPr algn="l">
              <a:spcBef>
                <a:spcPts val="0"/>
              </a:spcBef>
            </a:pPr>
            <a:r>
              <a:rPr lang="fr-FR" sz="1400" dirty="0">
                <a:solidFill>
                  <a:schemeClr val="bg1"/>
                </a:solidFill>
              </a:rPr>
              <a:t>- Teneur en chlorophylle des feuilles</a:t>
            </a:r>
          </a:p>
          <a:p>
            <a:pPr algn="l">
              <a:spcBef>
                <a:spcPts val="0"/>
              </a:spcBef>
            </a:pPr>
            <a:r>
              <a:rPr lang="fr-FR" sz="1400" dirty="0">
                <a:solidFill>
                  <a:schemeClr val="bg1"/>
                </a:solidFill>
              </a:rPr>
              <a:t>- </a:t>
            </a:r>
            <a:r>
              <a:rPr lang="fr-FR" sz="1400" dirty="0" err="1">
                <a:solidFill>
                  <a:schemeClr val="bg1"/>
                </a:solidFill>
              </a:rPr>
              <a:t>Stomatal</a:t>
            </a:r>
            <a:r>
              <a:rPr lang="fr-FR" sz="1400" dirty="0">
                <a:solidFill>
                  <a:schemeClr val="bg1"/>
                </a:solidFill>
              </a:rPr>
              <a:t> conductance</a:t>
            </a:r>
          </a:p>
          <a:p>
            <a:pPr algn="l">
              <a:spcBef>
                <a:spcPts val="0"/>
              </a:spcBef>
            </a:pPr>
            <a:r>
              <a:rPr lang="fr-FR" sz="1400" dirty="0">
                <a:solidFill>
                  <a:schemeClr val="bg1"/>
                </a:solidFill>
              </a:rPr>
              <a:t>- Humidité du sol</a:t>
            </a:r>
          </a:p>
          <a:p>
            <a:pPr algn="l">
              <a:spcBef>
                <a:spcPts val="0"/>
              </a:spcBef>
            </a:pPr>
            <a:r>
              <a:rPr lang="fr-FR" sz="1400" dirty="0">
                <a:solidFill>
                  <a:schemeClr val="bg1"/>
                </a:solidFill>
              </a:rPr>
              <a:t>- Surface totale des feuilles</a:t>
            </a:r>
          </a:p>
          <a:p>
            <a:pPr algn="l">
              <a:spcBef>
                <a:spcPts val="0"/>
              </a:spcBef>
            </a:pPr>
            <a:r>
              <a:rPr lang="fr-FR" sz="1400" dirty="0">
                <a:solidFill>
                  <a:schemeClr val="bg1"/>
                </a:solidFill>
              </a:rPr>
              <a:t>- </a:t>
            </a:r>
            <a:r>
              <a:rPr lang="fr-FR" sz="1400" dirty="0" err="1">
                <a:solidFill>
                  <a:schemeClr val="bg1"/>
                </a:solidFill>
              </a:rPr>
              <a:t>Fresh</a:t>
            </a:r>
            <a:r>
              <a:rPr lang="fr-FR" sz="1400" dirty="0">
                <a:solidFill>
                  <a:schemeClr val="bg1"/>
                </a:solidFill>
              </a:rPr>
              <a:t> et dry mass de chaque plante enregistrée pour les feuilles, la tige et la racine</a:t>
            </a:r>
          </a:p>
          <a:p>
            <a:pPr algn="l">
              <a:spcBef>
                <a:spcPts val="0"/>
              </a:spcBef>
            </a:pPr>
            <a:r>
              <a:rPr lang="fr-FR" sz="1400" dirty="0">
                <a:solidFill>
                  <a:schemeClr val="bg1"/>
                </a:solidFill>
              </a:rPr>
              <a:t>- Score de dommages aux racines (1-5)</a:t>
            </a:r>
          </a:p>
          <a:p>
            <a:pPr marL="285750" indent="-285750" algn="l">
              <a:spcBef>
                <a:spcPts val="0"/>
              </a:spcBef>
              <a:buFontTx/>
              <a:buChar char="-"/>
            </a:pPr>
            <a:endParaRPr lang="fr-FR" sz="1400" dirty="0">
              <a:solidFill>
                <a:schemeClr val="bg1"/>
              </a:solidFill>
            </a:endParaRPr>
          </a:p>
          <a:p>
            <a:pPr marL="285750" indent="-285750" algn="l">
              <a:buFontTx/>
              <a:buChar char="-"/>
            </a:pPr>
            <a:endParaRPr lang="fr-FR" sz="1400" dirty="0">
              <a:solidFill>
                <a:schemeClr val="bg1"/>
              </a:solidFill>
            </a:endParaRPr>
          </a:p>
          <a:p>
            <a:pPr algn="l"/>
            <a:endParaRPr lang="fr-FR" sz="2500" dirty="0">
              <a:solidFill>
                <a:schemeClr val="bg1"/>
              </a:solidFill>
            </a:endParaRPr>
          </a:p>
          <a:p>
            <a:pPr algn="l"/>
            <a:endParaRPr lang="fr-FR" sz="2500" dirty="0">
              <a:solidFill>
                <a:schemeClr val="bg1"/>
              </a:solidFill>
            </a:endParaRPr>
          </a:p>
          <a:p>
            <a:pPr algn="l"/>
            <a:endParaRPr lang="fr-FR" sz="2500" dirty="0">
              <a:solidFill>
                <a:schemeClr val="bg1"/>
              </a:solidFill>
            </a:endParaRPr>
          </a:p>
          <a:p>
            <a:pPr algn="l"/>
            <a:endParaRPr lang="fr-FR" sz="2500" dirty="0">
              <a:solidFill>
                <a:schemeClr val="bg1"/>
              </a:solidFill>
            </a:endParaRPr>
          </a:p>
          <a:p>
            <a:pPr algn="l"/>
            <a:endParaRPr lang="fr-FR" sz="2500" dirty="0">
              <a:solidFill>
                <a:schemeClr val="bg1"/>
              </a:solidFill>
            </a:endParaRPr>
          </a:p>
          <a:p>
            <a:pPr algn="l"/>
            <a:endParaRPr lang="fr-FR" sz="2500" dirty="0">
              <a:solidFill>
                <a:schemeClr val="bg1"/>
              </a:solidFill>
            </a:endParaRPr>
          </a:p>
          <a:p>
            <a:pPr algn="l"/>
            <a:endParaRPr lang="fr-FR" sz="1600" dirty="0">
              <a:solidFill>
                <a:schemeClr val="bg1"/>
              </a:solidFill>
            </a:endParaRPr>
          </a:p>
        </p:txBody>
      </p:sp>
      <p:sp>
        <p:nvSpPr>
          <p:cNvPr id="5" name="ZoneTexte 4">
            <a:extLst>
              <a:ext uri="{FF2B5EF4-FFF2-40B4-BE49-F238E27FC236}">
                <a16:creationId xmlns:a16="http://schemas.microsoft.com/office/drawing/2014/main" id="{536063F9-3532-FA95-10FC-24403411FC7D}"/>
              </a:ext>
            </a:extLst>
          </p:cNvPr>
          <p:cNvSpPr txBox="1"/>
          <p:nvPr/>
        </p:nvSpPr>
        <p:spPr>
          <a:xfrm>
            <a:off x="2459182" y="853693"/>
            <a:ext cx="7700538" cy="461665"/>
          </a:xfrm>
          <a:prstGeom prst="rect">
            <a:avLst/>
          </a:prstGeom>
          <a:noFill/>
        </p:spPr>
        <p:txBody>
          <a:bodyPr wrap="square">
            <a:spAutoFit/>
          </a:bodyPr>
          <a:lstStyle/>
          <a:p>
            <a:pPr>
              <a:spcBef>
                <a:spcPts val="0"/>
              </a:spcBef>
              <a:spcAft>
                <a:spcPts val="0"/>
              </a:spcAft>
            </a:pPr>
            <a:r>
              <a:rPr lang="en-US" sz="1200" dirty="0">
                <a:solidFill>
                  <a:schemeClr val="bg1"/>
                </a:solidFill>
                <a:effectLst/>
              </a:rPr>
              <a:t>D. Williams, A. Karley, A. Britten, S. McCallum, et J. Graham, « Raspberry plant stress detection using hyperspectral imaging ». </a:t>
            </a:r>
            <a:r>
              <a:rPr lang="en-US" sz="1200" dirty="0" err="1">
                <a:solidFill>
                  <a:schemeClr val="bg1"/>
                </a:solidFill>
                <a:effectLst/>
              </a:rPr>
              <a:t>bioRxiv</a:t>
            </a:r>
            <a:r>
              <a:rPr lang="en-US" sz="1200" dirty="0">
                <a:solidFill>
                  <a:schemeClr val="bg1"/>
                </a:solidFill>
                <a:effectLst/>
              </a:rPr>
              <a:t>, p. 2023.02.22.529512, 22 </a:t>
            </a:r>
            <a:r>
              <a:rPr lang="en-US" sz="1200" dirty="0" err="1">
                <a:solidFill>
                  <a:schemeClr val="bg1"/>
                </a:solidFill>
                <a:effectLst/>
              </a:rPr>
              <a:t>février</a:t>
            </a:r>
            <a:r>
              <a:rPr lang="en-US" sz="1200" dirty="0">
                <a:solidFill>
                  <a:schemeClr val="bg1"/>
                </a:solidFill>
                <a:effectLst/>
              </a:rPr>
              <a:t> 2023. </a:t>
            </a:r>
            <a:r>
              <a:rPr lang="en-US" sz="1200" dirty="0" err="1">
                <a:solidFill>
                  <a:schemeClr val="bg1"/>
                </a:solidFill>
                <a:effectLst/>
              </a:rPr>
              <a:t>doi</a:t>
            </a:r>
            <a:r>
              <a:rPr lang="en-US" sz="1200" dirty="0">
                <a:solidFill>
                  <a:schemeClr val="bg1"/>
                </a:solidFill>
                <a:effectLst/>
              </a:rPr>
              <a:t>: </a:t>
            </a:r>
            <a:r>
              <a:rPr lang="en-US" sz="1200" dirty="0">
                <a:effectLst/>
                <a:hlinkClick r:id="rId2"/>
              </a:rPr>
              <a:t>10.1101/2023.02.22.529512</a:t>
            </a:r>
            <a:r>
              <a:rPr lang="en-US" sz="1200" dirty="0">
                <a:solidFill>
                  <a:schemeClr val="bg1"/>
                </a:solidFill>
                <a:effectLst/>
              </a:rPr>
              <a:t>.</a:t>
            </a:r>
          </a:p>
        </p:txBody>
      </p:sp>
      <p:sp>
        <p:nvSpPr>
          <p:cNvPr id="8" name="Sous-titre 2">
            <a:extLst>
              <a:ext uri="{FF2B5EF4-FFF2-40B4-BE49-F238E27FC236}">
                <a16:creationId xmlns:a16="http://schemas.microsoft.com/office/drawing/2014/main" id="{6B90270C-C466-2651-6188-3C8287625540}"/>
              </a:ext>
            </a:extLst>
          </p:cNvPr>
          <p:cNvSpPr txBox="1">
            <a:spLocks/>
          </p:cNvSpPr>
          <p:nvPr/>
        </p:nvSpPr>
        <p:spPr>
          <a:xfrm>
            <a:off x="7688345" y="3097393"/>
            <a:ext cx="6229545" cy="2854005"/>
          </a:xfrm>
          <a:prstGeom prst="rect">
            <a:avLst/>
          </a:prstGeom>
          <a:noFill/>
        </p:spPr>
        <p:txBody>
          <a:bodyPr vert="horz" lIns="91440" tIns="45720" rIns="91440" bIns="45720" rtlCol="0">
            <a:norm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l">
              <a:spcAft>
                <a:spcPts val="1000"/>
              </a:spcAft>
            </a:pPr>
            <a:r>
              <a:rPr lang="fr-FR" sz="1300" dirty="0">
                <a:solidFill>
                  <a:schemeClr val="bg1"/>
                </a:solidFill>
              </a:rPr>
              <a:t>Imagerie </a:t>
            </a:r>
            <a:r>
              <a:rPr lang="fr-FR" sz="1300" dirty="0" err="1">
                <a:solidFill>
                  <a:schemeClr val="bg1"/>
                </a:solidFill>
              </a:rPr>
              <a:t>Hyperspectrale</a:t>
            </a:r>
            <a:r>
              <a:rPr lang="fr-FR" sz="1300" dirty="0">
                <a:solidFill>
                  <a:schemeClr val="bg1"/>
                </a:solidFill>
              </a:rPr>
              <a:t>:</a:t>
            </a:r>
          </a:p>
          <a:p>
            <a:pPr algn="l">
              <a:spcBef>
                <a:spcPts val="0"/>
              </a:spcBef>
            </a:pPr>
            <a:r>
              <a:rPr lang="fr-FR" sz="1300" dirty="0">
                <a:solidFill>
                  <a:schemeClr val="bg1"/>
                </a:solidFill>
              </a:rPr>
              <a:t>- 400-950nm</a:t>
            </a:r>
          </a:p>
          <a:p>
            <a:pPr algn="l">
              <a:spcBef>
                <a:spcPts val="0"/>
              </a:spcBef>
            </a:pPr>
            <a:r>
              <a:rPr lang="fr-FR" sz="1300" dirty="0">
                <a:solidFill>
                  <a:schemeClr val="bg1"/>
                </a:solidFill>
              </a:rPr>
              <a:t>- 394 bandes spectrales</a:t>
            </a:r>
          </a:p>
          <a:p>
            <a:pPr algn="l">
              <a:spcBef>
                <a:spcPts val="0"/>
              </a:spcBef>
            </a:pPr>
            <a:r>
              <a:rPr lang="fr-FR" sz="1300" dirty="0">
                <a:solidFill>
                  <a:schemeClr val="bg1"/>
                </a:solidFill>
              </a:rPr>
              <a:t>- Chaque semaine pendant 12 semaine </a:t>
            </a:r>
          </a:p>
          <a:p>
            <a:pPr marL="285750" indent="-285750" algn="l">
              <a:buFontTx/>
              <a:buChar char="-"/>
            </a:pPr>
            <a:endParaRPr lang="fr-FR" sz="1400" dirty="0">
              <a:solidFill>
                <a:schemeClr val="bg1"/>
              </a:solidFill>
            </a:endParaRPr>
          </a:p>
          <a:p>
            <a:pPr algn="l"/>
            <a:endParaRPr lang="fr-FR" sz="2500" dirty="0">
              <a:solidFill>
                <a:schemeClr val="bg1"/>
              </a:solidFill>
            </a:endParaRPr>
          </a:p>
          <a:p>
            <a:pPr algn="l"/>
            <a:endParaRPr lang="fr-FR" sz="2500" dirty="0">
              <a:solidFill>
                <a:schemeClr val="bg1"/>
              </a:solidFill>
            </a:endParaRPr>
          </a:p>
          <a:p>
            <a:pPr algn="l"/>
            <a:endParaRPr lang="fr-FR" sz="2500" dirty="0">
              <a:solidFill>
                <a:schemeClr val="bg1"/>
              </a:solidFill>
            </a:endParaRPr>
          </a:p>
          <a:p>
            <a:pPr algn="l"/>
            <a:endParaRPr lang="fr-FR" sz="2500" dirty="0">
              <a:solidFill>
                <a:schemeClr val="bg1"/>
              </a:solidFill>
            </a:endParaRPr>
          </a:p>
          <a:p>
            <a:pPr algn="l"/>
            <a:endParaRPr lang="fr-FR" sz="2500" dirty="0">
              <a:solidFill>
                <a:schemeClr val="bg1"/>
              </a:solidFill>
            </a:endParaRPr>
          </a:p>
          <a:p>
            <a:pPr algn="l"/>
            <a:endParaRPr lang="fr-FR" sz="2500" dirty="0">
              <a:solidFill>
                <a:schemeClr val="bg1"/>
              </a:solidFill>
            </a:endParaRPr>
          </a:p>
          <a:p>
            <a:pPr algn="l"/>
            <a:endParaRPr lang="fr-FR" sz="1600" dirty="0">
              <a:solidFill>
                <a:schemeClr val="bg1"/>
              </a:solidFill>
            </a:endParaRPr>
          </a:p>
        </p:txBody>
      </p:sp>
    </p:spTree>
    <p:extLst>
      <p:ext uri="{BB962C8B-B14F-4D97-AF65-F5344CB8AC3E}">
        <p14:creationId xmlns:p14="http://schemas.microsoft.com/office/powerpoint/2010/main" val="22714151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183215"/>
            <a:ext cx="7273636" cy="915436"/>
          </a:xfrm>
        </p:spPr>
        <p:txBody>
          <a:bodyPr>
            <a:noAutofit/>
          </a:bodyPr>
          <a:lstStyle/>
          <a:p>
            <a:r>
              <a:rPr lang="fr-FR" sz="1600" dirty="0"/>
              <a:t>Article : </a:t>
            </a:r>
            <a:r>
              <a:rPr lang="en-US" sz="1600" dirty="0"/>
              <a:t>Raspberry plant stress detection using hyperspectral imaging</a:t>
            </a: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16</a:t>
            </a:fld>
            <a:endParaRPr lang="fr-FR"/>
          </a:p>
        </p:txBody>
      </p:sp>
      <p:sp>
        <p:nvSpPr>
          <p:cNvPr id="6" name="ZoneTexte 5">
            <a:extLst>
              <a:ext uri="{FF2B5EF4-FFF2-40B4-BE49-F238E27FC236}">
                <a16:creationId xmlns:a16="http://schemas.microsoft.com/office/drawing/2014/main" id="{93392030-00B9-D43A-BC6E-DD6D160F4B6D}"/>
              </a:ext>
            </a:extLst>
          </p:cNvPr>
          <p:cNvSpPr txBox="1"/>
          <p:nvPr/>
        </p:nvSpPr>
        <p:spPr>
          <a:xfrm>
            <a:off x="998379" y="2528753"/>
            <a:ext cx="10195241" cy="2693045"/>
          </a:xfrm>
          <a:prstGeom prst="rect">
            <a:avLst/>
          </a:prstGeom>
          <a:noFill/>
        </p:spPr>
        <p:txBody>
          <a:bodyPr wrap="square">
            <a:spAutoFit/>
          </a:bodyPr>
          <a:lstStyle/>
          <a:p>
            <a:pPr marL="285750" indent="-285750" algn="l">
              <a:spcAft>
                <a:spcPts val="600"/>
              </a:spcAft>
              <a:buClr>
                <a:schemeClr val="bg1"/>
              </a:buClr>
              <a:buFont typeface="Arial" panose="020B0604020202020204" pitchFamily="34" charset="0"/>
              <a:buChar char="•"/>
            </a:pPr>
            <a:r>
              <a:rPr lang="fr-FR" sz="1600" dirty="0">
                <a:solidFill>
                  <a:schemeClr val="bg1"/>
                </a:solidFill>
              </a:rPr>
              <a:t>Analyser les données </a:t>
            </a:r>
            <a:r>
              <a:rPr lang="fr-FR" sz="1600" b="1" dirty="0">
                <a:solidFill>
                  <a:schemeClr val="bg1"/>
                </a:solidFill>
              </a:rPr>
              <a:t>d’imagerie</a:t>
            </a:r>
            <a:r>
              <a:rPr lang="fr-FR" sz="1600" dirty="0">
                <a:solidFill>
                  <a:schemeClr val="bg1"/>
                </a:solidFill>
              </a:rPr>
              <a:t> pour identifier les longueurs d’onde et les ratios de longueur d’onde répondant différemment aux traitements de stress</a:t>
            </a:r>
          </a:p>
          <a:p>
            <a:pPr marL="285750" indent="-285750" algn="l">
              <a:spcAft>
                <a:spcPts val="600"/>
              </a:spcAft>
              <a:buClr>
                <a:schemeClr val="bg1"/>
              </a:buClr>
              <a:buFont typeface="Arial" panose="020B0604020202020204" pitchFamily="34" charset="0"/>
              <a:buChar char="•"/>
            </a:pPr>
            <a:r>
              <a:rPr lang="fr-FR" sz="1600" dirty="0">
                <a:solidFill>
                  <a:schemeClr val="bg1"/>
                </a:solidFill>
              </a:rPr>
              <a:t>Analyser les données </a:t>
            </a:r>
            <a:r>
              <a:rPr lang="fr-FR" sz="1600" b="1" dirty="0">
                <a:solidFill>
                  <a:schemeClr val="bg1"/>
                </a:solidFill>
              </a:rPr>
              <a:t>biophysiques</a:t>
            </a:r>
            <a:r>
              <a:rPr lang="fr-FR" sz="1600" dirty="0">
                <a:solidFill>
                  <a:schemeClr val="bg1"/>
                </a:solidFill>
              </a:rPr>
              <a:t> pour évaluer les performances des plantes</a:t>
            </a:r>
          </a:p>
          <a:p>
            <a:pPr marL="285750" indent="-285750" algn="l">
              <a:spcAft>
                <a:spcPts val="600"/>
              </a:spcAft>
              <a:buClr>
                <a:schemeClr val="bg1"/>
              </a:buClr>
              <a:buFont typeface="Arial" panose="020B0604020202020204" pitchFamily="34" charset="0"/>
              <a:buChar char="•"/>
            </a:pPr>
            <a:r>
              <a:rPr lang="fr-FR" sz="1600" dirty="0">
                <a:solidFill>
                  <a:schemeClr val="bg1"/>
                </a:solidFill>
              </a:rPr>
              <a:t>Tester les relations entre les </a:t>
            </a:r>
            <a:r>
              <a:rPr lang="fr-FR" sz="1600" b="1" dirty="0">
                <a:solidFill>
                  <a:schemeClr val="bg1"/>
                </a:solidFill>
              </a:rPr>
              <a:t>signaux spectraux </a:t>
            </a:r>
            <a:r>
              <a:rPr lang="fr-FR" sz="1600" dirty="0">
                <a:solidFill>
                  <a:schemeClr val="bg1"/>
                </a:solidFill>
              </a:rPr>
              <a:t>et les </a:t>
            </a:r>
            <a:r>
              <a:rPr lang="fr-FR" sz="1600" b="1" dirty="0">
                <a:solidFill>
                  <a:schemeClr val="bg1"/>
                </a:solidFill>
              </a:rPr>
              <a:t>mesures biophysiques </a:t>
            </a:r>
            <a:r>
              <a:rPr lang="fr-FR" sz="1600" dirty="0">
                <a:solidFill>
                  <a:schemeClr val="bg1"/>
                </a:solidFill>
              </a:rPr>
              <a:t>pour identifier les indicateurs précoces potentiels de stress des plantes</a:t>
            </a:r>
          </a:p>
          <a:p>
            <a:pPr marL="285750" indent="-285750" algn="l">
              <a:spcAft>
                <a:spcPts val="600"/>
              </a:spcAft>
              <a:buClr>
                <a:schemeClr val="bg1"/>
              </a:buClr>
              <a:buFont typeface="Arial" panose="020B0604020202020204" pitchFamily="34" charset="0"/>
              <a:buChar char="•"/>
            </a:pPr>
            <a:endParaRPr lang="fr-FR" sz="1600" dirty="0">
              <a:solidFill>
                <a:schemeClr val="bg1"/>
              </a:solidFill>
            </a:endParaRPr>
          </a:p>
          <a:p>
            <a:pPr marL="285750" indent="-285750" algn="l">
              <a:spcAft>
                <a:spcPts val="600"/>
              </a:spcAft>
              <a:buClr>
                <a:schemeClr val="bg1"/>
              </a:buClr>
              <a:buFont typeface="Arial" panose="020B0604020202020204" pitchFamily="34" charset="0"/>
              <a:buChar char="•"/>
            </a:pPr>
            <a:r>
              <a:rPr lang="fr-FR" sz="1600" dirty="0">
                <a:solidFill>
                  <a:schemeClr val="bg1"/>
                </a:solidFill>
              </a:rPr>
              <a:t>Objectif = identifier les signatures spectrales de stress chez la framboise en analysant les réponses aux différents traitements</a:t>
            </a:r>
          </a:p>
          <a:p>
            <a:pPr algn="l">
              <a:spcAft>
                <a:spcPts val="600"/>
              </a:spcAft>
            </a:pPr>
            <a:endParaRPr lang="fr-FR" sz="1600" dirty="0">
              <a:solidFill>
                <a:schemeClr val="bg1"/>
              </a:solidFill>
            </a:endParaRPr>
          </a:p>
        </p:txBody>
      </p:sp>
    </p:spTree>
    <p:extLst>
      <p:ext uri="{BB962C8B-B14F-4D97-AF65-F5344CB8AC3E}">
        <p14:creationId xmlns:p14="http://schemas.microsoft.com/office/powerpoint/2010/main" val="28552938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183215"/>
            <a:ext cx="7197284" cy="530218"/>
          </a:xfrm>
        </p:spPr>
        <p:txBody>
          <a:bodyPr>
            <a:noAutofit/>
          </a:bodyPr>
          <a:lstStyle/>
          <a:p>
            <a:r>
              <a:rPr lang="fr-FR" sz="1400" dirty="0"/>
              <a:t>Article : </a:t>
            </a:r>
            <a:r>
              <a:rPr lang="en-US" sz="1400" dirty="0"/>
              <a:t>Raspberry plant stress detection using hyperspectral imaging</a:t>
            </a: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a:xfrm>
            <a:off x="10758922" y="5755697"/>
            <a:ext cx="365760" cy="365760"/>
          </a:xfrm>
        </p:spPr>
        <p:txBody>
          <a:bodyPr/>
          <a:lstStyle/>
          <a:p>
            <a:fld id="{DCBB7FA5-5CC9-4C33-A4D0-C258736BA67A}" type="slidenum">
              <a:rPr lang="fr-FR" smtClean="0"/>
              <a:t>17</a:t>
            </a:fld>
            <a:endParaRPr lang="fr-FR"/>
          </a:p>
        </p:txBody>
      </p:sp>
      <p:sp>
        <p:nvSpPr>
          <p:cNvPr id="6" name="ZoneTexte 5">
            <a:extLst>
              <a:ext uri="{FF2B5EF4-FFF2-40B4-BE49-F238E27FC236}">
                <a16:creationId xmlns:a16="http://schemas.microsoft.com/office/drawing/2014/main" id="{93392030-00B9-D43A-BC6E-DD6D160F4B6D}"/>
              </a:ext>
            </a:extLst>
          </p:cNvPr>
          <p:cNvSpPr txBox="1"/>
          <p:nvPr/>
        </p:nvSpPr>
        <p:spPr>
          <a:xfrm>
            <a:off x="1088643" y="1060860"/>
            <a:ext cx="10195241" cy="1031051"/>
          </a:xfrm>
          <a:prstGeom prst="rect">
            <a:avLst/>
          </a:prstGeom>
          <a:noFill/>
        </p:spPr>
        <p:txBody>
          <a:bodyPr wrap="square">
            <a:spAutoFit/>
          </a:bodyPr>
          <a:lstStyle/>
          <a:p>
            <a:pPr marL="285750" indent="-285750" algn="l">
              <a:spcAft>
                <a:spcPts val="600"/>
              </a:spcAft>
              <a:buClr>
                <a:schemeClr val="bg1"/>
              </a:buClr>
              <a:buFont typeface="Arial" panose="020B0604020202020204" pitchFamily="34" charset="0"/>
              <a:buChar char="•"/>
            </a:pPr>
            <a:r>
              <a:rPr lang="fr-FR" sz="1400" dirty="0">
                <a:solidFill>
                  <a:schemeClr val="bg1"/>
                </a:solidFill>
              </a:rPr>
              <a:t>Certaines </a:t>
            </a:r>
            <a:r>
              <a:rPr lang="fr-FR" sz="1400" b="1" dirty="0">
                <a:solidFill>
                  <a:schemeClr val="bg1"/>
                </a:solidFill>
              </a:rPr>
              <a:t>caractéristiques biophysiques </a:t>
            </a:r>
            <a:r>
              <a:rPr lang="fr-FR" sz="1400" dirty="0">
                <a:solidFill>
                  <a:schemeClr val="bg1"/>
                </a:solidFill>
              </a:rPr>
              <a:t>des plantes sont modifiées significativement par les </a:t>
            </a:r>
            <a:r>
              <a:rPr lang="fr-FR" sz="1400" b="1" dirty="0">
                <a:solidFill>
                  <a:schemeClr val="bg1"/>
                </a:solidFill>
              </a:rPr>
              <a:t>traitements </a:t>
            </a:r>
            <a:r>
              <a:rPr lang="fr-FR" sz="1400" dirty="0">
                <a:solidFill>
                  <a:schemeClr val="bg1"/>
                </a:solidFill>
              </a:rPr>
              <a:t>(nombre de feuilles, hauteur de la canopée, score de santé, humidité du sol) + différences selon les </a:t>
            </a:r>
            <a:r>
              <a:rPr lang="fr-FR" sz="1400" b="1" dirty="0">
                <a:solidFill>
                  <a:schemeClr val="bg1"/>
                </a:solidFill>
              </a:rPr>
              <a:t>génotypes</a:t>
            </a:r>
          </a:p>
          <a:p>
            <a:pPr marL="285750" indent="-285750" algn="l">
              <a:spcAft>
                <a:spcPts val="600"/>
              </a:spcAft>
              <a:buClr>
                <a:schemeClr val="bg1"/>
              </a:buClr>
              <a:buFont typeface="Arial" panose="020B0604020202020204" pitchFamily="34" charset="0"/>
              <a:buChar char="•"/>
            </a:pPr>
            <a:r>
              <a:rPr lang="fr-FR" sz="1400" b="1" dirty="0">
                <a:solidFill>
                  <a:schemeClr val="bg1"/>
                </a:solidFill>
              </a:rPr>
              <a:t>Spectre de réflectance : </a:t>
            </a:r>
            <a:r>
              <a:rPr lang="fr-FR" sz="1400" dirty="0">
                <a:solidFill>
                  <a:schemeClr val="bg1"/>
                </a:solidFill>
              </a:rPr>
              <a:t>très peu de différents entre les </a:t>
            </a:r>
            <a:r>
              <a:rPr lang="fr-FR" sz="1400" b="1" dirty="0">
                <a:solidFill>
                  <a:schemeClr val="bg1"/>
                </a:solidFill>
              </a:rPr>
              <a:t>traitements</a:t>
            </a:r>
            <a:r>
              <a:rPr lang="fr-FR" sz="1400" dirty="0">
                <a:solidFill>
                  <a:schemeClr val="bg1"/>
                </a:solidFill>
              </a:rPr>
              <a:t>, par contre différences importantes observées entre les </a:t>
            </a:r>
            <a:r>
              <a:rPr lang="fr-FR" sz="1400" b="1" dirty="0">
                <a:solidFill>
                  <a:schemeClr val="bg1"/>
                </a:solidFill>
              </a:rPr>
              <a:t>génotypes</a:t>
            </a:r>
            <a:r>
              <a:rPr lang="fr-FR" sz="1400" dirty="0">
                <a:solidFill>
                  <a:schemeClr val="bg1"/>
                </a:solidFill>
              </a:rPr>
              <a:t> </a:t>
            </a:r>
          </a:p>
        </p:txBody>
      </p:sp>
      <p:pic>
        <p:nvPicPr>
          <p:cNvPr id="5" name="Image 4" descr="Une image contenant texte, Tracé, diagramme, capture d’écran&#10;&#10;Description générée automatiquement">
            <a:extLst>
              <a:ext uri="{FF2B5EF4-FFF2-40B4-BE49-F238E27FC236}">
                <a16:creationId xmlns:a16="http://schemas.microsoft.com/office/drawing/2014/main" id="{84033EC3-DF2D-1D46-B89B-AB80A89619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6084" y="2187243"/>
            <a:ext cx="3736435" cy="2061482"/>
          </a:xfrm>
          <a:prstGeom prst="rect">
            <a:avLst/>
          </a:prstGeom>
        </p:spPr>
      </p:pic>
      <p:sp>
        <p:nvSpPr>
          <p:cNvPr id="7" name="Sous-titre 2">
            <a:extLst>
              <a:ext uri="{FF2B5EF4-FFF2-40B4-BE49-F238E27FC236}">
                <a16:creationId xmlns:a16="http://schemas.microsoft.com/office/drawing/2014/main" id="{661958EE-0D22-3F72-0822-16589411F347}"/>
              </a:ext>
            </a:extLst>
          </p:cNvPr>
          <p:cNvSpPr txBox="1">
            <a:spLocks/>
          </p:cNvSpPr>
          <p:nvPr/>
        </p:nvSpPr>
        <p:spPr>
          <a:xfrm>
            <a:off x="1164879" y="4683027"/>
            <a:ext cx="8853329" cy="1786095"/>
          </a:xfrm>
          <a:prstGeom prst="rect">
            <a:avLst/>
          </a:prstGeom>
          <a:noFill/>
        </p:spPr>
        <p:txBody>
          <a:bodyPr vert="horz" lIns="91440" tIns="45720" rIns="91440" bIns="45720" rtlCol="0">
            <a:norm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spcBef>
                <a:spcPts val="800"/>
              </a:spcBef>
              <a:spcAft>
                <a:spcPts val="1000"/>
              </a:spcAft>
            </a:pPr>
            <a:r>
              <a:rPr lang="fr-FR" sz="1400" b="1" dirty="0">
                <a:solidFill>
                  <a:schemeClr val="bg1"/>
                </a:solidFill>
              </a:rPr>
              <a:t>Corrélation entre les caractéristiques biophysiques et spectrales</a:t>
            </a:r>
          </a:p>
          <a:p>
            <a:pPr marL="285750" indent="-285750" algn="l">
              <a:spcBef>
                <a:spcPts val="0"/>
              </a:spcBef>
              <a:buClrTx/>
              <a:buFont typeface="Arial" panose="020B0604020202020204" pitchFamily="34" charset="0"/>
              <a:buChar char="•"/>
            </a:pPr>
            <a:r>
              <a:rPr lang="fr-FR" sz="1400" dirty="0">
                <a:solidFill>
                  <a:schemeClr val="bg1"/>
                </a:solidFill>
              </a:rPr>
              <a:t>Certains ratios de longueur d’onde fortement corrélés avec le nombre de feuilles et la teneur en chlorophylle, l’humidité du sol (un peu moins), la masse des racines, les dommages de vine </a:t>
            </a:r>
            <a:r>
              <a:rPr lang="fr-FR" sz="1400" dirty="0" err="1">
                <a:solidFill>
                  <a:schemeClr val="bg1"/>
                </a:solidFill>
              </a:rPr>
              <a:t>weevil</a:t>
            </a:r>
            <a:r>
              <a:rPr lang="fr-FR" sz="1400" dirty="0">
                <a:solidFill>
                  <a:schemeClr val="bg1"/>
                </a:solidFill>
              </a:rPr>
              <a:t>…</a:t>
            </a:r>
          </a:p>
          <a:p>
            <a:pPr marL="285750" indent="-285750" algn="l">
              <a:spcBef>
                <a:spcPts val="0"/>
              </a:spcBef>
              <a:buClrTx/>
              <a:buFont typeface="Arial" panose="020B0604020202020204" pitchFamily="34" charset="0"/>
              <a:buChar char="•"/>
            </a:pPr>
            <a:r>
              <a:rPr lang="fr-FR" sz="1400" dirty="0">
                <a:solidFill>
                  <a:schemeClr val="bg1"/>
                </a:solidFill>
              </a:rPr>
              <a:t>Certains ratios de longueur d’onde corrélés (positivement ou négativement) avec la masse foliaire </a:t>
            </a:r>
          </a:p>
          <a:p>
            <a:pPr algn="l"/>
            <a:endParaRPr lang="fr-FR" sz="1600" dirty="0">
              <a:solidFill>
                <a:schemeClr val="bg1"/>
              </a:solidFill>
            </a:endParaRPr>
          </a:p>
        </p:txBody>
      </p:sp>
      <p:pic>
        <p:nvPicPr>
          <p:cNvPr id="9" name="Image 8" descr="Une image contenant texte, capture d’écran, nombre, Police&#10;&#10;Description générée automatiquement">
            <a:extLst>
              <a:ext uri="{FF2B5EF4-FFF2-40B4-BE49-F238E27FC236}">
                <a16:creationId xmlns:a16="http://schemas.microsoft.com/office/drawing/2014/main" id="{62DB5290-99FE-8849-9219-1DA194E649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4139" y="2187243"/>
            <a:ext cx="5020240" cy="2116909"/>
          </a:xfrm>
          <a:prstGeom prst="rect">
            <a:avLst/>
          </a:prstGeom>
        </p:spPr>
      </p:pic>
    </p:spTree>
    <p:extLst>
      <p:ext uri="{BB962C8B-B14F-4D97-AF65-F5344CB8AC3E}">
        <p14:creationId xmlns:p14="http://schemas.microsoft.com/office/powerpoint/2010/main" val="4127607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183215"/>
            <a:ext cx="7273636" cy="915436"/>
          </a:xfrm>
        </p:spPr>
        <p:txBody>
          <a:bodyPr>
            <a:noAutofit/>
          </a:bodyPr>
          <a:lstStyle/>
          <a:p>
            <a:r>
              <a:rPr lang="fr-FR" sz="1600" dirty="0"/>
              <a:t>Article : </a:t>
            </a:r>
            <a:r>
              <a:rPr lang="en-US" sz="1600" dirty="0"/>
              <a:t>Raspberry plant stress detection using hyperspectral imaging</a:t>
            </a: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18</a:t>
            </a:fld>
            <a:endParaRPr lang="fr-FR"/>
          </a:p>
        </p:txBody>
      </p:sp>
      <p:sp>
        <p:nvSpPr>
          <p:cNvPr id="6" name="ZoneTexte 5">
            <a:extLst>
              <a:ext uri="{FF2B5EF4-FFF2-40B4-BE49-F238E27FC236}">
                <a16:creationId xmlns:a16="http://schemas.microsoft.com/office/drawing/2014/main" id="{93392030-00B9-D43A-BC6E-DD6D160F4B6D}"/>
              </a:ext>
            </a:extLst>
          </p:cNvPr>
          <p:cNvSpPr txBox="1"/>
          <p:nvPr/>
        </p:nvSpPr>
        <p:spPr>
          <a:xfrm>
            <a:off x="1088643" y="1302021"/>
            <a:ext cx="10195241" cy="1477328"/>
          </a:xfrm>
          <a:prstGeom prst="rect">
            <a:avLst/>
          </a:prstGeom>
          <a:noFill/>
        </p:spPr>
        <p:txBody>
          <a:bodyPr wrap="square">
            <a:spAutoFit/>
          </a:bodyPr>
          <a:lstStyle/>
          <a:p>
            <a:pPr algn="l">
              <a:spcAft>
                <a:spcPts val="600"/>
              </a:spcAft>
            </a:pPr>
            <a:r>
              <a:rPr lang="fr-FR" sz="1600" dirty="0">
                <a:solidFill>
                  <a:schemeClr val="bg1"/>
                </a:solidFill>
                <a:sym typeface="Wingdings" panose="05000000000000000000" pitchFamily="2" charset="2"/>
              </a:rPr>
              <a:t> Met en évidence l’impact des </a:t>
            </a:r>
            <a:r>
              <a:rPr lang="fr-FR" sz="1600" dirty="0">
                <a:solidFill>
                  <a:srgbClr val="C00000"/>
                </a:solidFill>
                <a:sym typeface="Wingdings" panose="05000000000000000000" pitchFamily="2" charset="2"/>
              </a:rPr>
              <a:t>Traitements</a:t>
            </a:r>
            <a:r>
              <a:rPr lang="fr-FR" sz="1600" dirty="0">
                <a:solidFill>
                  <a:schemeClr val="bg1"/>
                </a:solidFill>
                <a:sym typeface="Wingdings" panose="05000000000000000000" pitchFamily="2" charset="2"/>
              </a:rPr>
              <a:t> et des </a:t>
            </a:r>
            <a:r>
              <a:rPr lang="fr-FR" sz="1600" dirty="0">
                <a:solidFill>
                  <a:srgbClr val="C00000"/>
                </a:solidFill>
                <a:sym typeface="Wingdings" panose="05000000000000000000" pitchFamily="2" charset="2"/>
              </a:rPr>
              <a:t>Génotypes</a:t>
            </a:r>
            <a:r>
              <a:rPr lang="fr-FR" sz="1600" dirty="0">
                <a:solidFill>
                  <a:schemeClr val="bg1"/>
                </a:solidFill>
                <a:sym typeface="Wingdings" panose="05000000000000000000" pitchFamily="2" charset="2"/>
              </a:rPr>
              <a:t> sur les </a:t>
            </a:r>
            <a:r>
              <a:rPr lang="fr-FR" sz="1600" dirty="0">
                <a:solidFill>
                  <a:srgbClr val="00B050"/>
                </a:solidFill>
                <a:sym typeface="Wingdings" panose="05000000000000000000" pitchFamily="2" charset="2"/>
              </a:rPr>
              <a:t>caractéristiques Biophysiques </a:t>
            </a:r>
            <a:r>
              <a:rPr lang="fr-FR" sz="1600" dirty="0">
                <a:solidFill>
                  <a:schemeClr val="bg1"/>
                </a:solidFill>
                <a:sym typeface="Wingdings" panose="05000000000000000000" pitchFamily="2" charset="2"/>
              </a:rPr>
              <a:t>et </a:t>
            </a:r>
            <a:r>
              <a:rPr lang="fr-FR" sz="1600" dirty="0" err="1">
                <a:solidFill>
                  <a:srgbClr val="00B050"/>
                </a:solidFill>
                <a:sym typeface="Wingdings" panose="05000000000000000000" pitchFamily="2" charset="2"/>
              </a:rPr>
              <a:t>Hyperspectrales</a:t>
            </a:r>
            <a:endParaRPr lang="fr-FR" sz="1600" dirty="0">
              <a:solidFill>
                <a:srgbClr val="00B050"/>
              </a:solidFill>
            </a:endParaRPr>
          </a:p>
          <a:p>
            <a:pPr algn="l">
              <a:spcAft>
                <a:spcPts val="600"/>
              </a:spcAft>
            </a:pPr>
            <a:r>
              <a:rPr lang="fr-FR" sz="1600" dirty="0">
                <a:solidFill>
                  <a:schemeClr val="bg1"/>
                </a:solidFill>
                <a:sym typeface="Wingdings" panose="05000000000000000000" pitchFamily="2" charset="2"/>
              </a:rPr>
              <a:t> </a:t>
            </a:r>
            <a:r>
              <a:rPr lang="fr-FR" sz="1600" dirty="0">
                <a:solidFill>
                  <a:schemeClr val="bg1"/>
                </a:solidFill>
              </a:rPr>
              <a:t>Différences significatives observées dans les caractéristiques biophysiques des plantes et dans le spectre de réflectance de la canopée entre les trois génotypes et les traitements de stress imposés.</a:t>
            </a:r>
          </a:p>
          <a:p>
            <a:pPr marL="285750" indent="-285750" algn="l">
              <a:spcAft>
                <a:spcPts val="600"/>
              </a:spcAft>
              <a:buFont typeface="Wingdings" panose="05000000000000000000" pitchFamily="2" charset="2"/>
              <a:buChar char="à"/>
            </a:pPr>
            <a:r>
              <a:rPr lang="fr-FR" sz="1600" dirty="0">
                <a:solidFill>
                  <a:schemeClr val="bg1"/>
                </a:solidFill>
                <a:sym typeface="Wingdings" panose="05000000000000000000" pitchFamily="2" charset="2"/>
              </a:rPr>
              <a:t>L</a:t>
            </a:r>
            <a:r>
              <a:rPr lang="fr-FR" sz="1600" dirty="0">
                <a:solidFill>
                  <a:schemeClr val="bg1"/>
                </a:solidFill>
              </a:rPr>
              <a:t>'imagerie spectrale peut être utilisée pour identifier les différentes réponses de stress des plantes chez les framboisiers ainsi que les différentes réponses au stress selon les génotypes</a:t>
            </a:r>
          </a:p>
        </p:txBody>
      </p:sp>
      <p:pic>
        <p:nvPicPr>
          <p:cNvPr id="5" name="Image 4" descr="Une image contenant texte, capture d’écran, Caractère coloré, diagramme&#10;&#10;Description générée automatiquement">
            <a:extLst>
              <a:ext uri="{FF2B5EF4-FFF2-40B4-BE49-F238E27FC236}">
                <a16:creationId xmlns:a16="http://schemas.microsoft.com/office/drawing/2014/main" id="{72656543-696F-6B2C-6C5A-E19F069068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9516" y="2916550"/>
            <a:ext cx="2972300" cy="3796678"/>
          </a:xfrm>
          <a:prstGeom prst="rect">
            <a:avLst/>
          </a:prstGeom>
        </p:spPr>
      </p:pic>
    </p:spTree>
    <p:extLst>
      <p:ext uri="{BB962C8B-B14F-4D97-AF65-F5344CB8AC3E}">
        <p14:creationId xmlns:p14="http://schemas.microsoft.com/office/powerpoint/2010/main" val="2881721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29041" y="163950"/>
            <a:ext cx="7056607" cy="523220"/>
          </a:xfrm>
        </p:spPr>
        <p:txBody>
          <a:bodyPr>
            <a:noAutofit/>
          </a:bodyPr>
          <a:lstStyle/>
          <a:p>
            <a:r>
              <a:rPr lang="fr-FR" sz="1400" dirty="0"/>
              <a:t>Article : </a:t>
            </a:r>
            <a:r>
              <a:rPr lang="en-US" sz="1400" dirty="0">
                <a:solidFill>
                  <a:schemeClr val="bg1"/>
                </a:solidFill>
                <a:effectLst/>
              </a:rPr>
              <a:t>Detection of early plant stress responses in hyperspectral images </a:t>
            </a:r>
            <a:endParaRPr lang="en-US" sz="1400" dirty="0"/>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19</a:t>
            </a:fld>
            <a:endParaRPr lang="fr-FR"/>
          </a:p>
        </p:txBody>
      </p:sp>
      <p:sp>
        <p:nvSpPr>
          <p:cNvPr id="5" name="ZoneTexte 4">
            <a:extLst>
              <a:ext uri="{FF2B5EF4-FFF2-40B4-BE49-F238E27FC236}">
                <a16:creationId xmlns:a16="http://schemas.microsoft.com/office/drawing/2014/main" id="{A19FEFE3-4C1F-1EA5-0761-EADBFB8B6818}"/>
              </a:ext>
            </a:extLst>
          </p:cNvPr>
          <p:cNvSpPr txBox="1"/>
          <p:nvPr/>
        </p:nvSpPr>
        <p:spPr>
          <a:xfrm>
            <a:off x="2089991" y="687170"/>
            <a:ext cx="7568076" cy="461665"/>
          </a:xfrm>
          <a:prstGeom prst="rect">
            <a:avLst/>
          </a:prstGeom>
          <a:noFill/>
        </p:spPr>
        <p:txBody>
          <a:bodyPr wrap="square">
            <a:spAutoFit/>
          </a:bodyPr>
          <a:lstStyle/>
          <a:p>
            <a:pPr>
              <a:spcBef>
                <a:spcPts val="0"/>
              </a:spcBef>
              <a:spcAft>
                <a:spcPts val="0"/>
              </a:spcAft>
            </a:pPr>
            <a:r>
              <a:rPr lang="en-US" sz="1200" dirty="0">
                <a:solidFill>
                  <a:schemeClr val="bg1"/>
                </a:solidFill>
                <a:effectLst/>
              </a:rPr>
              <a:t>J. </a:t>
            </a:r>
            <a:r>
              <a:rPr lang="en-US" sz="1200" dirty="0" err="1">
                <a:solidFill>
                  <a:schemeClr val="bg1"/>
                </a:solidFill>
                <a:effectLst/>
              </a:rPr>
              <a:t>Behmann</a:t>
            </a:r>
            <a:r>
              <a:rPr lang="en-US" sz="1200" dirty="0">
                <a:solidFill>
                  <a:schemeClr val="bg1"/>
                </a:solidFill>
                <a:effectLst/>
              </a:rPr>
              <a:t>, J. </a:t>
            </a:r>
            <a:r>
              <a:rPr lang="en-US" sz="1200" dirty="0" err="1">
                <a:solidFill>
                  <a:schemeClr val="bg1"/>
                </a:solidFill>
                <a:effectLst/>
              </a:rPr>
              <a:t>Steinrücken</a:t>
            </a:r>
            <a:r>
              <a:rPr lang="en-US" sz="1200" dirty="0">
                <a:solidFill>
                  <a:schemeClr val="bg1"/>
                </a:solidFill>
                <a:effectLst/>
              </a:rPr>
              <a:t>, et L. </a:t>
            </a:r>
            <a:r>
              <a:rPr lang="en-US" sz="1200" dirty="0" err="1">
                <a:solidFill>
                  <a:schemeClr val="bg1"/>
                </a:solidFill>
                <a:effectLst/>
              </a:rPr>
              <a:t>Plümer</a:t>
            </a:r>
            <a:r>
              <a:rPr lang="en-US" sz="1200" dirty="0">
                <a:solidFill>
                  <a:schemeClr val="bg1"/>
                </a:solidFill>
                <a:effectLst/>
              </a:rPr>
              <a:t>, « Detection of early plant stress responses in hyperspectral images », </a:t>
            </a:r>
            <a:r>
              <a:rPr lang="en-US" sz="1200" i="1" dirty="0">
                <a:solidFill>
                  <a:schemeClr val="bg1"/>
                </a:solidFill>
                <a:effectLst/>
              </a:rPr>
              <a:t>ISPRS Journal of Photogrammetry and Remote Sensing</a:t>
            </a:r>
            <a:r>
              <a:rPr lang="en-US" sz="1200" dirty="0">
                <a:solidFill>
                  <a:schemeClr val="bg1"/>
                </a:solidFill>
                <a:effectLst/>
              </a:rPr>
              <a:t>, vol. 93, p. 98‑111, </a:t>
            </a:r>
            <a:r>
              <a:rPr lang="en-US" sz="1200" dirty="0" err="1">
                <a:solidFill>
                  <a:schemeClr val="bg1"/>
                </a:solidFill>
                <a:effectLst/>
              </a:rPr>
              <a:t>juill</a:t>
            </a:r>
            <a:r>
              <a:rPr lang="en-US" sz="1200" dirty="0">
                <a:solidFill>
                  <a:schemeClr val="bg1"/>
                </a:solidFill>
                <a:effectLst/>
              </a:rPr>
              <a:t>. 2014, </a:t>
            </a:r>
            <a:r>
              <a:rPr lang="en-US" sz="1200" dirty="0" err="1">
                <a:solidFill>
                  <a:schemeClr val="bg1"/>
                </a:solidFill>
                <a:effectLst/>
              </a:rPr>
              <a:t>doi</a:t>
            </a:r>
            <a:r>
              <a:rPr lang="en-US" sz="1200" dirty="0">
                <a:solidFill>
                  <a:schemeClr val="bg1"/>
                </a:solidFill>
                <a:effectLst/>
              </a:rPr>
              <a:t>: </a:t>
            </a:r>
            <a:r>
              <a:rPr lang="en-US" sz="1200" dirty="0">
                <a:effectLst/>
                <a:hlinkClick r:id="rId2"/>
              </a:rPr>
              <a:t>10.1016/j.isprsjprs.2014.03.016</a:t>
            </a:r>
            <a:r>
              <a:rPr lang="en-US" sz="1200" dirty="0">
                <a:solidFill>
                  <a:schemeClr val="bg1"/>
                </a:solidFill>
                <a:effectLst/>
              </a:rPr>
              <a:t>.</a:t>
            </a:r>
          </a:p>
        </p:txBody>
      </p:sp>
      <p:sp>
        <p:nvSpPr>
          <p:cNvPr id="15" name="ZoneTexte 14">
            <a:extLst>
              <a:ext uri="{FF2B5EF4-FFF2-40B4-BE49-F238E27FC236}">
                <a16:creationId xmlns:a16="http://schemas.microsoft.com/office/drawing/2014/main" id="{C91536ED-3621-53BF-68D9-E831044EC5C5}"/>
              </a:ext>
            </a:extLst>
          </p:cNvPr>
          <p:cNvSpPr txBox="1"/>
          <p:nvPr/>
        </p:nvSpPr>
        <p:spPr>
          <a:xfrm>
            <a:off x="592786" y="1957139"/>
            <a:ext cx="11214028" cy="3493264"/>
          </a:xfrm>
          <a:prstGeom prst="rect">
            <a:avLst/>
          </a:prstGeom>
          <a:noFill/>
        </p:spPr>
        <p:txBody>
          <a:bodyPr wrap="square">
            <a:spAutoFit/>
          </a:bodyPr>
          <a:lstStyle/>
          <a:p>
            <a:pPr marL="285750" indent="-285750">
              <a:spcAft>
                <a:spcPts val="600"/>
              </a:spcAft>
              <a:buFont typeface="Arial" panose="020B0604020202020204" pitchFamily="34" charset="0"/>
              <a:buChar char="•"/>
            </a:pPr>
            <a:r>
              <a:rPr lang="fr-FR" sz="1400" dirty="0">
                <a:solidFill>
                  <a:schemeClr val="bg1"/>
                </a:solidFill>
              </a:rPr>
              <a:t>Combine des méthodes non supervisées (clustering k-</a:t>
            </a:r>
            <a:r>
              <a:rPr lang="fr-FR" sz="1400" dirty="0" err="1">
                <a:solidFill>
                  <a:schemeClr val="bg1"/>
                </a:solidFill>
              </a:rPr>
              <a:t>Means</a:t>
            </a:r>
            <a:r>
              <a:rPr lang="fr-FR" sz="1400" dirty="0">
                <a:solidFill>
                  <a:schemeClr val="bg1"/>
                </a:solidFill>
              </a:rPr>
              <a:t>) et supervisées (SVM) pour identifier les stades de développement progressif du stress à partir d'images </a:t>
            </a:r>
            <a:r>
              <a:rPr lang="fr-FR" sz="1400" dirty="0" err="1">
                <a:solidFill>
                  <a:schemeClr val="bg1"/>
                </a:solidFill>
              </a:rPr>
              <a:t>hyperspectrales</a:t>
            </a:r>
            <a:r>
              <a:rPr lang="fr-FR" sz="1400" dirty="0">
                <a:solidFill>
                  <a:schemeClr val="bg1"/>
                </a:solidFill>
              </a:rPr>
              <a:t> (</a:t>
            </a:r>
            <a:r>
              <a:rPr lang="en-US" sz="1400" dirty="0" err="1">
                <a:solidFill>
                  <a:schemeClr val="bg1"/>
                </a:solidFill>
              </a:rPr>
              <a:t>détecte</a:t>
            </a:r>
            <a:r>
              <a:rPr lang="en-US" sz="1400" dirty="0">
                <a:solidFill>
                  <a:schemeClr val="bg1"/>
                </a:solidFill>
              </a:rPr>
              <a:t> le stress </a:t>
            </a:r>
            <a:r>
              <a:rPr lang="en-US" sz="1400" dirty="0" err="1">
                <a:solidFill>
                  <a:schemeClr val="bg1"/>
                </a:solidFill>
              </a:rPr>
              <a:t>jusqu’à</a:t>
            </a:r>
            <a:r>
              <a:rPr lang="en-US" sz="1400" dirty="0">
                <a:solidFill>
                  <a:schemeClr val="bg1"/>
                </a:solidFill>
              </a:rPr>
              <a:t> 10 </a:t>
            </a:r>
            <a:r>
              <a:rPr lang="en-US" sz="1400" dirty="0" err="1">
                <a:solidFill>
                  <a:schemeClr val="bg1"/>
                </a:solidFill>
              </a:rPr>
              <a:t>jours</a:t>
            </a:r>
            <a:r>
              <a:rPr lang="en-US" sz="1400" dirty="0">
                <a:solidFill>
                  <a:schemeClr val="bg1"/>
                </a:solidFill>
              </a:rPr>
              <a:t> </a:t>
            </a:r>
            <a:r>
              <a:rPr lang="en-US" sz="1400" dirty="0" err="1">
                <a:solidFill>
                  <a:schemeClr val="bg1"/>
                </a:solidFill>
              </a:rPr>
              <a:t>avant</a:t>
            </a:r>
            <a:r>
              <a:rPr lang="en-US" sz="1400" dirty="0">
                <a:solidFill>
                  <a:schemeClr val="bg1"/>
                </a:solidFill>
              </a:rPr>
              <a:t> le NDVI)</a:t>
            </a:r>
            <a:r>
              <a:rPr lang="fr-FR" sz="1400" dirty="0">
                <a:solidFill>
                  <a:schemeClr val="bg1"/>
                </a:solidFill>
              </a:rPr>
              <a:t> en analysant les caractéristiques de réflectance spectrales des feuilles (classes de sénescence à l’échelle des pixels).</a:t>
            </a:r>
          </a:p>
          <a:p>
            <a:pPr marL="285750" indent="-285750">
              <a:spcAft>
                <a:spcPts val="600"/>
              </a:spcAft>
              <a:buFont typeface="Arial" panose="020B0604020202020204" pitchFamily="34" charset="0"/>
              <a:buChar char="•"/>
            </a:pPr>
            <a:r>
              <a:rPr lang="fr-FR" sz="1400" dirty="0">
                <a:solidFill>
                  <a:schemeClr val="bg1"/>
                </a:solidFill>
              </a:rPr>
              <a:t>L'apprentissage non supervisé (clustering k-</a:t>
            </a:r>
            <a:r>
              <a:rPr lang="fr-FR" sz="1400" dirty="0" err="1">
                <a:solidFill>
                  <a:schemeClr val="bg1"/>
                </a:solidFill>
              </a:rPr>
              <a:t>Means</a:t>
            </a:r>
            <a:r>
              <a:rPr lang="fr-FR" sz="1400" dirty="0">
                <a:solidFill>
                  <a:schemeClr val="bg1"/>
                </a:solidFill>
              </a:rPr>
              <a:t>) est utilisé pour identifier des groupes de pixels liés à différents stades de la réponse au stress et de la sénescence progressive.</a:t>
            </a:r>
          </a:p>
          <a:p>
            <a:pPr marL="285750" indent="-285750">
              <a:spcAft>
                <a:spcPts val="600"/>
              </a:spcAft>
              <a:buFont typeface="Arial" panose="020B0604020202020204" pitchFamily="34" charset="0"/>
              <a:buChar char="•"/>
            </a:pPr>
            <a:r>
              <a:rPr lang="fr-FR" sz="1400" dirty="0">
                <a:solidFill>
                  <a:schemeClr val="bg1"/>
                </a:solidFill>
              </a:rPr>
              <a:t>Une classification supervisée ordonnée avec des SVM (modèle de classification SVM ordinal) est utilisée pour quantifier et visualiser la distribution des stades de la sénescence et pour différencier les plantes bien irriguées des plantes soumises à un stress hydrique. </a:t>
            </a:r>
          </a:p>
          <a:p>
            <a:pPr marL="285750" indent="-285750">
              <a:spcAft>
                <a:spcPts val="600"/>
              </a:spcAft>
              <a:buFont typeface="Arial" panose="020B0604020202020204" pitchFamily="34" charset="0"/>
              <a:buChar char="•"/>
            </a:pPr>
            <a:r>
              <a:rPr lang="fr-FR" sz="1400" dirty="0">
                <a:solidFill>
                  <a:schemeClr val="bg1"/>
                </a:solidFill>
              </a:rPr>
              <a:t>La méthode est appliquée à deux expériences impliquant des plants d'orge en pot soumis à des conditions d'arrosage abondant et de stress hydrique dans une serre. Elle est également démontrée sur des plants de maïs pour illustrer sa transférabilité sur le terrain. 108 images HS ont été enregistrées en neuf sessions sur une période de 30 jours, </a:t>
            </a:r>
            <a:r>
              <a:rPr lang="en-US" sz="1400" dirty="0" err="1">
                <a:solidFill>
                  <a:schemeClr val="bg1"/>
                </a:solidFill>
              </a:rPr>
              <a:t>spectres</a:t>
            </a:r>
            <a:r>
              <a:rPr lang="en-US" sz="1400" dirty="0">
                <a:solidFill>
                  <a:schemeClr val="bg1"/>
                </a:solidFill>
              </a:rPr>
              <a:t> </a:t>
            </a:r>
            <a:r>
              <a:rPr lang="en-US" sz="1400" dirty="0" err="1">
                <a:solidFill>
                  <a:schemeClr val="bg1"/>
                </a:solidFill>
              </a:rPr>
              <a:t>compris</a:t>
            </a:r>
            <a:r>
              <a:rPr lang="en-US" sz="1400" dirty="0">
                <a:solidFill>
                  <a:schemeClr val="bg1"/>
                </a:solidFill>
              </a:rPr>
              <a:t> entre 430 et 890 nm, </a:t>
            </a:r>
            <a:endParaRPr lang="fr-FR" sz="1400" dirty="0">
              <a:solidFill>
                <a:schemeClr val="bg1"/>
              </a:solidFill>
            </a:endParaRPr>
          </a:p>
          <a:p>
            <a:pPr marL="285750" indent="-285750">
              <a:spcAft>
                <a:spcPts val="600"/>
              </a:spcAft>
              <a:buFont typeface="Arial" panose="020B0604020202020204" pitchFamily="34" charset="0"/>
              <a:buChar char="•"/>
            </a:pPr>
            <a:r>
              <a:rPr lang="fr-FR" sz="1400" dirty="0">
                <a:solidFill>
                  <a:schemeClr val="bg1"/>
                </a:solidFill>
              </a:rPr>
              <a:t>Les indices de végétation (IV) dérivés des données </a:t>
            </a:r>
            <a:r>
              <a:rPr lang="fr-FR" sz="1400" dirty="0" err="1">
                <a:solidFill>
                  <a:schemeClr val="bg1"/>
                </a:solidFill>
              </a:rPr>
              <a:t>hyperspectrales</a:t>
            </a:r>
            <a:r>
              <a:rPr lang="fr-FR" sz="1400" dirty="0">
                <a:solidFill>
                  <a:schemeClr val="bg1"/>
                </a:solidFill>
              </a:rPr>
              <a:t> sont couramment utilisés pour relier les propriétés spectrales aux caractéristiques des plantes. Certains IV sont identifiés comme ayant une pertinence globale, tandis que d'autres sont spécifiques à des stades particuliers de sénescence. Les IV les plus pertinents pour leur expérience (classés) : SG, RENDVI, NDVI, RGRI, PSRI…</a:t>
            </a:r>
            <a:endParaRPr lang="en-US" sz="1400" dirty="0">
              <a:solidFill>
                <a:schemeClr val="bg1"/>
              </a:solidFill>
            </a:endParaRPr>
          </a:p>
          <a:p>
            <a:pPr marL="285750" indent="-285750">
              <a:buFont typeface="Arial" panose="020B0604020202020204" pitchFamily="34" charset="0"/>
              <a:buChar char="•"/>
            </a:pPr>
            <a:endParaRPr lang="en-US" sz="1400" dirty="0">
              <a:solidFill>
                <a:schemeClr val="bg1"/>
              </a:solidFill>
            </a:endParaRPr>
          </a:p>
        </p:txBody>
      </p:sp>
    </p:spTree>
    <p:extLst>
      <p:ext uri="{BB962C8B-B14F-4D97-AF65-F5344CB8AC3E}">
        <p14:creationId xmlns:p14="http://schemas.microsoft.com/office/powerpoint/2010/main" val="3876842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1" y="451658"/>
            <a:ext cx="8101635" cy="985256"/>
          </a:xfrm>
        </p:spPr>
        <p:txBody>
          <a:bodyPr>
            <a:noAutofit/>
          </a:bodyPr>
          <a:lstStyle/>
          <a:p>
            <a:r>
              <a:rPr lang="fr-FR" sz="2400" dirty="0" err="1"/>
              <a:t>Plantvillage</a:t>
            </a:r>
            <a:r>
              <a:rPr lang="fr-FR" sz="2400" dirty="0"/>
              <a:t> </a:t>
            </a:r>
            <a:r>
              <a:rPr lang="fr-FR" sz="2400" dirty="0" err="1"/>
              <a:t>dataset</a:t>
            </a:r>
            <a:endParaRPr lang="en-US" sz="2400" dirty="0"/>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2</a:t>
            </a:fld>
            <a:endParaRPr lang="fr-FR"/>
          </a:p>
        </p:txBody>
      </p:sp>
      <p:sp>
        <p:nvSpPr>
          <p:cNvPr id="8" name="Sous-titre 2">
            <a:extLst>
              <a:ext uri="{FF2B5EF4-FFF2-40B4-BE49-F238E27FC236}">
                <a16:creationId xmlns:a16="http://schemas.microsoft.com/office/drawing/2014/main" id="{A6305FC0-98BE-5D70-C4C8-C18296DFE8D1}"/>
              </a:ext>
            </a:extLst>
          </p:cNvPr>
          <p:cNvSpPr>
            <a:spLocks noGrp="1"/>
          </p:cNvSpPr>
          <p:nvPr>
            <p:ph type="subTitle" idx="1"/>
          </p:nvPr>
        </p:nvSpPr>
        <p:spPr>
          <a:xfrm>
            <a:off x="360286" y="1738363"/>
            <a:ext cx="11471428" cy="4712677"/>
          </a:xfrm>
        </p:spPr>
        <p:txBody>
          <a:bodyPr>
            <a:normAutofit fontScale="92500" lnSpcReduction="20000"/>
          </a:bodyPr>
          <a:lstStyle/>
          <a:p>
            <a:pPr algn="l"/>
            <a:r>
              <a:rPr lang="fr-FR" sz="1500" dirty="0">
                <a:solidFill>
                  <a:schemeClr val="bg1"/>
                </a:solidFill>
              </a:rPr>
              <a:t>1 - Model = </a:t>
            </a:r>
            <a:r>
              <a:rPr lang="fr-FR" sz="1500" dirty="0" err="1">
                <a:solidFill>
                  <a:schemeClr val="bg1"/>
                </a:solidFill>
              </a:rPr>
              <a:t>EfficientNet</a:t>
            </a:r>
            <a:r>
              <a:rPr lang="fr-FR" sz="1500" dirty="0">
                <a:solidFill>
                  <a:schemeClr val="bg1"/>
                </a:solidFill>
              </a:rPr>
              <a:t> + adaptative minimal </a:t>
            </a:r>
            <a:r>
              <a:rPr lang="fr-FR" sz="1500" dirty="0" err="1">
                <a:solidFill>
                  <a:schemeClr val="bg1"/>
                </a:solidFill>
              </a:rPr>
              <a:t>ensembling</a:t>
            </a:r>
            <a:r>
              <a:rPr lang="fr-FR" sz="1500" dirty="0">
                <a:solidFill>
                  <a:schemeClr val="bg1"/>
                </a:solidFill>
              </a:rPr>
              <a:t>,  </a:t>
            </a:r>
            <a:r>
              <a:rPr lang="en-US" sz="1500" dirty="0">
                <a:solidFill>
                  <a:schemeClr val="bg1"/>
                </a:solidFill>
              </a:rPr>
              <a:t>Accuracy = 100%,</a:t>
            </a:r>
          </a:p>
          <a:p>
            <a:pPr algn="l"/>
            <a:r>
              <a:rPr lang="en-US" sz="1500" dirty="0">
                <a:solidFill>
                  <a:schemeClr val="bg1"/>
                </a:solidFill>
                <a:effectLst/>
              </a:rPr>
              <a:t>[1] A. Bruno </a:t>
            </a:r>
            <a:r>
              <a:rPr lang="en-US" sz="1500" i="1" dirty="0">
                <a:solidFill>
                  <a:schemeClr val="bg1"/>
                </a:solidFill>
                <a:effectLst/>
              </a:rPr>
              <a:t>et al.</a:t>
            </a:r>
            <a:r>
              <a:rPr lang="en-US" sz="1500" dirty="0">
                <a:solidFill>
                  <a:schemeClr val="bg1"/>
                </a:solidFill>
                <a:effectLst/>
              </a:rPr>
              <a:t>, « Improving plant disease classification by adaptive minimal </a:t>
            </a:r>
            <a:r>
              <a:rPr lang="en-US" sz="1500" dirty="0" err="1">
                <a:solidFill>
                  <a:schemeClr val="bg1"/>
                </a:solidFill>
                <a:effectLst/>
              </a:rPr>
              <a:t>ensembling</a:t>
            </a:r>
            <a:r>
              <a:rPr lang="en-US" sz="1500" dirty="0">
                <a:solidFill>
                  <a:schemeClr val="bg1"/>
                </a:solidFill>
                <a:effectLst/>
              </a:rPr>
              <a:t> », </a:t>
            </a:r>
            <a:r>
              <a:rPr lang="en-US" sz="1500" i="1" dirty="0">
                <a:solidFill>
                  <a:schemeClr val="bg1"/>
                </a:solidFill>
                <a:effectLst/>
              </a:rPr>
              <a:t>Front </a:t>
            </a:r>
            <a:r>
              <a:rPr lang="en-US" sz="1500" i="1" dirty="0" err="1">
                <a:solidFill>
                  <a:schemeClr val="bg1"/>
                </a:solidFill>
                <a:effectLst/>
              </a:rPr>
              <a:t>Artif</a:t>
            </a:r>
            <a:r>
              <a:rPr lang="en-US" sz="1500" i="1" dirty="0">
                <a:solidFill>
                  <a:schemeClr val="bg1"/>
                </a:solidFill>
                <a:effectLst/>
              </a:rPr>
              <a:t> </a:t>
            </a:r>
            <a:r>
              <a:rPr lang="en-US" sz="1500" i="1" dirty="0" err="1">
                <a:solidFill>
                  <a:schemeClr val="bg1"/>
                </a:solidFill>
                <a:effectLst/>
              </a:rPr>
              <a:t>Intell</a:t>
            </a:r>
            <a:r>
              <a:rPr lang="en-US" sz="1500" dirty="0">
                <a:solidFill>
                  <a:schemeClr val="bg1"/>
                </a:solidFill>
                <a:effectLst/>
              </a:rPr>
              <a:t>, vol. 5, p. 868926, sept. 2022, </a:t>
            </a:r>
            <a:r>
              <a:rPr lang="en-US" sz="1500" dirty="0" err="1">
                <a:solidFill>
                  <a:schemeClr val="bg1"/>
                </a:solidFill>
                <a:effectLst/>
              </a:rPr>
              <a:t>doi</a:t>
            </a:r>
            <a:r>
              <a:rPr lang="en-US" sz="1500" dirty="0">
                <a:solidFill>
                  <a:schemeClr val="bg1"/>
                </a:solidFill>
                <a:effectLst/>
              </a:rPr>
              <a:t>: </a:t>
            </a:r>
            <a:r>
              <a:rPr lang="en-US" sz="1500" dirty="0">
                <a:effectLst/>
                <a:hlinkClick r:id="rId2"/>
              </a:rPr>
              <a:t>10.3389/frai.2022.868926</a:t>
            </a:r>
            <a:r>
              <a:rPr lang="en-US" sz="1500" dirty="0">
                <a:solidFill>
                  <a:schemeClr val="bg1"/>
                </a:solidFill>
                <a:effectLst/>
              </a:rPr>
              <a:t>.</a:t>
            </a:r>
          </a:p>
          <a:p>
            <a:pPr algn="l"/>
            <a:r>
              <a:rPr lang="en-US" sz="1500" dirty="0">
                <a:solidFill>
                  <a:schemeClr val="bg1"/>
                </a:solidFill>
              </a:rPr>
              <a:t> </a:t>
            </a:r>
          </a:p>
          <a:p>
            <a:pPr algn="l"/>
            <a:r>
              <a:rPr lang="en-US" sz="1500" dirty="0">
                <a:solidFill>
                  <a:schemeClr val="bg1"/>
                </a:solidFill>
              </a:rPr>
              <a:t>2 – Model = µ2Net+ (</a:t>
            </a:r>
            <a:r>
              <a:rPr lang="en-US" sz="1500" dirty="0" err="1">
                <a:solidFill>
                  <a:schemeClr val="bg1"/>
                </a:solidFill>
              </a:rPr>
              <a:t>ViT</a:t>
            </a:r>
            <a:r>
              <a:rPr lang="en-US" sz="1500" dirty="0">
                <a:solidFill>
                  <a:schemeClr val="bg1"/>
                </a:solidFill>
              </a:rPr>
              <a:t>-L/16),  Accuracy = 99.89% </a:t>
            </a:r>
          </a:p>
          <a:p>
            <a:pPr algn="l"/>
            <a:r>
              <a:rPr lang="en-US" sz="1500" dirty="0">
                <a:solidFill>
                  <a:schemeClr val="bg1"/>
                </a:solidFill>
                <a:effectLst/>
              </a:rPr>
              <a:t>A. </a:t>
            </a:r>
            <a:r>
              <a:rPr lang="en-US" sz="1500" dirty="0" err="1">
                <a:solidFill>
                  <a:schemeClr val="bg1"/>
                </a:solidFill>
                <a:effectLst/>
              </a:rPr>
              <a:t>Gesmundo</a:t>
            </a:r>
            <a:r>
              <a:rPr lang="en-US" sz="1500" dirty="0">
                <a:solidFill>
                  <a:schemeClr val="bg1"/>
                </a:solidFill>
                <a:effectLst/>
              </a:rPr>
              <a:t>, « A Continual Development Methodology for Large-scale Multitask Dynamic ML Systems ». </a:t>
            </a:r>
            <a:r>
              <a:rPr lang="en-US" sz="1500" dirty="0" err="1">
                <a:solidFill>
                  <a:schemeClr val="bg1"/>
                </a:solidFill>
                <a:effectLst/>
              </a:rPr>
              <a:t>arXiv</a:t>
            </a:r>
            <a:r>
              <a:rPr lang="en-US" sz="1500" dirty="0">
                <a:solidFill>
                  <a:schemeClr val="bg1"/>
                </a:solidFill>
                <a:effectLst/>
              </a:rPr>
              <a:t>, 6 </a:t>
            </a:r>
            <a:r>
              <a:rPr lang="en-US" sz="1500" dirty="0" err="1">
                <a:solidFill>
                  <a:schemeClr val="bg1"/>
                </a:solidFill>
                <a:effectLst/>
              </a:rPr>
              <a:t>novembre</a:t>
            </a:r>
            <a:r>
              <a:rPr lang="en-US" sz="1500" dirty="0">
                <a:solidFill>
                  <a:schemeClr val="bg1"/>
                </a:solidFill>
                <a:effectLst/>
              </a:rPr>
              <a:t> 2022. </a:t>
            </a:r>
            <a:r>
              <a:rPr lang="en-US" sz="1500" dirty="0" err="1">
                <a:solidFill>
                  <a:schemeClr val="bg1"/>
                </a:solidFill>
                <a:effectLst/>
              </a:rPr>
              <a:t>doi</a:t>
            </a:r>
            <a:r>
              <a:rPr lang="en-US" sz="1500" dirty="0">
                <a:solidFill>
                  <a:schemeClr val="bg1"/>
                </a:solidFill>
                <a:effectLst/>
              </a:rPr>
              <a:t>: </a:t>
            </a:r>
            <a:r>
              <a:rPr lang="en-US" sz="1500" dirty="0">
                <a:effectLst/>
                <a:hlinkClick r:id="rId3"/>
              </a:rPr>
              <a:t>10.48550/arXiv.2209.07326</a:t>
            </a:r>
            <a:r>
              <a:rPr lang="en-US" sz="1500" dirty="0">
                <a:solidFill>
                  <a:schemeClr val="bg1"/>
                </a:solidFill>
                <a:effectLst/>
              </a:rPr>
              <a:t>.</a:t>
            </a:r>
          </a:p>
          <a:p>
            <a:pPr algn="l"/>
            <a:endParaRPr lang="en-US" sz="1500" dirty="0">
              <a:solidFill>
                <a:schemeClr val="bg1"/>
              </a:solidFill>
            </a:endParaRPr>
          </a:p>
          <a:p>
            <a:pPr algn="l"/>
            <a:r>
              <a:rPr lang="en-US" sz="1500" dirty="0">
                <a:solidFill>
                  <a:schemeClr val="bg1"/>
                </a:solidFill>
              </a:rPr>
              <a:t>3 – Model = Light-Chroma Inception V3,  Accuracy = 99.48%</a:t>
            </a:r>
          </a:p>
          <a:p>
            <a:pPr algn="l"/>
            <a:r>
              <a:rPr lang="en-US" sz="1500" dirty="0">
                <a:solidFill>
                  <a:schemeClr val="bg1"/>
                </a:solidFill>
                <a:effectLst/>
              </a:rPr>
              <a:t>J. P. Schwarz Schuler, S. </a:t>
            </a:r>
            <a:r>
              <a:rPr lang="en-US" sz="1500" dirty="0" err="1">
                <a:solidFill>
                  <a:schemeClr val="bg1"/>
                </a:solidFill>
                <a:effectLst/>
              </a:rPr>
              <a:t>Romaní</a:t>
            </a:r>
            <a:r>
              <a:rPr lang="en-US" sz="1500" dirty="0">
                <a:solidFill>
                  <a:schemeClr val="bg1"/>
                </a:solidFill>
                <a:effectLst/>
              </a:rPr>
              <a:t>, M. Abdel-</a:t>
            </a:r>
            <a:r>
              <a:rPr lang="en-US" sz="1500" dirty="0" err="1">
                <a:solidFill>
                  <a:schemeClr val="bg1"/>
                </a:solidFill>
                <a:effectLst/>
              </a:rPr>
              <a:t>nasser</a:t>
            </a:r>
            <a:r>
              <a:rPr lang="en-US" sz="1500" dirty="0">
                <a:solidFill>
                  <a:schemeClr val="bg1"/>
                </a:solidFill>
                <a:effectLst/>
              </a:rPr>
              <a:t>, H. Rashwan, et D. Puig, « Color-Aware Two-Branch DCNN for Efficient Plant Disease Classification », </a:t>
            </a:r>
            <a:r>
              <a:rPr lang="en-US" sz="1500" i="1" dirty="0">
                <a:solidFill>
                  <a:schemeClr val="bg1"/>
                </a:solidFill>
                <a:effectLst/>
              </a:rPr>
              <a:t>Mendel</a:t>
            </a:r>
            <a:r>
              <a:rPr lang="en-US" sz="1500" dirty="0">
                <a:solidFill>
                  <a:schemeClr val="bg1"/>
                </a:solidFill>
                <a:effectLst/>
              </a:rPr>
              <a:t>, vol. 28, p. 55‑62, </a:t>
            </a:r>
            <a:r>
              <a:rPr lang="en-US" sz="1500" dirty="0" err="1">
                <a:solidFill>
                  <a:schemeClr val="bg1"/>
                </a:solidFill>
                <a:effectLst/>
              </a:rPr>
              <a:t>juin</a:t>
            </a:r>
            <a:r>
              <a:rPr lang="en-US" sz="1500" dirty="0">
                <a:solidFill>
                  <a:schemeClr val="bg1"/>
                </a:solidFill>
                <a:effectLst/>
              </a:rPr>
              <a:t> 2022, </a:t>
            </a:r>
            <a:r>
              <a:rPr lang="en-US" sz="1500" dirty="0" err="1">
                <a:solidFill>
                  <a:schemeClr val="bg1"/>
                </a:solidFill>
                <a:effectLst/>
              </a:rPr>
              <a:t>doi</a:t>
            </a:r>
            <a:r>
              <a:rPr lang="en-US" sz="1500" dirty="0">
                <a:solidFill>
                  <a:schemeClr val="bg1"/>
                </a:solidFill>
                <a:effectLst/>
              </a:rPr>
              <a:t>: </a:t>
            </a:r>
            <a:r>
              <a:rPr lang="en-US" sz="1500" dirty="0">
                <a:effectLst/>
                <a:hlinkClick r:id="rId4"/>
              </a:rPr>
              <a:t>10.13164/mendel.2022.1.055</a:t>
            </a:r>
            <a:r>
              <a:rPr lang="en-US" sz="1500" dirty="0">
                <a:solidFill>
                  <a:schemeClr val="bg1"/>
                </a:solidFill>
                <a:effectLst/>
              </a:rPr>
              <a:t>.</a:t>
            </a:r>
          </a:p>
          <a:p>
            <a:pPr algn="l"/>
            <a:r>
              <a:rPr lang="en-US" sz="1500" dirty="0">
                <a:solidFill>
                  <a:schemeClr val="bg1"/>
                </a:solidFill>
                <a:effectLst/>
              </a:rPr>
              <a:t>J. P. Schwarz Schuler, S. </a:t>
            </a:r>
            <a:r>
              <a:rPr lang="en-US" sz="1500" dirty="0" err="1">
                <a:solidFill>
                  <a:schemeClr val="bg1"/>
                </a:solidFill>
                <a:effectLst/>
              </a:rPr>
              <a:t>Romaní</a:t>
            </a:r>
            <a:r>
              <a:rPr lang="en-US" sz="1500" dirty="0">
                <a:solidFill>
                  <a:schemeClr val="bg1"/>
                </a:solidFill>
                <a:effectLst/>
              </a:rPr>
              <a:t>, M. Abdel-</a:t>
            </a:r>
            <a:r>
              <a:rPr lang="en-US" sz="1500" dirty="0" err="1">
                <a:solidFill>
                  <a:schemeClr val="bg1"/>
                </a:solidFill>
                <a:effectLst/>
              </a:rPr>
              <a:t>nasser</a:t>
            </a:r>
            <a:r>
              <a:rPr lang="en-US" sz="1500" dirty="0">
                <a:solidFill>
                  <a:schemeClr val="bg1"/>
                </a:solidFill>
                <a:effectLst/>
              </a:rPr>
              <a:t>, H. Rashwan, et D. Puig, « Reliable Deep Learning Plant Leaf Disease Classification Based on Light-Chroma Separated Branches », 2021. </a:t>
            </a:r>
            <a:r>
              <a:rPr lang="en-US" sz="1500" dirty="0" err="1">
                <a:solidFill>
                  <a:schemeClr val="bg1"/>
                </a:solidFill>
                <a:effectLst/>
              </a:rPr>
              <a:t>doi</a:t>
            </a:r>
            <a:r>
              <a:rPr lang="en-US" sz="1500" dirty="0">
                <a:solidFill>
                  <a:schemeClr val="bg1"/>
                </a:solidFill>
                <a:effectLst/>
              </a:rPr>
              <a:t>: </a:t>
            </a:r>
            <a:r>
              <a:rPr lang="en-US" sz="1500" dirty="0">
                <a:effectLst/>
                <a:hlinkClick r:id="rId5"/>
              </a:rPr>
              <a:t>10.3233/FAIA210157</a:t>
            </a:r>
            <a:r>
              <a:rPr lang="en-US" sz="1500" dirty="0">
                <a:solidFill>
                  <a:schemeClr val="bg1"/>
                </a:solidFill>
                <a:effectLst/>
              </a:rPr>
              <a:t>.</a:t>
            </a:r>
          </a:p>
          <a:p>
            <a:pPr algn="l"/>
            <a:endParaRPr lang="en-US" sz="1500" dirty="0">
              <a:solidFill>
                <a:schemeClr val="bg1"/>
              </a:solidFill>
              <a:effectLst/>
            </a:endParaRPr>
          </a:p>
          <a:p>
            <a:pPr algn="l"/>
            <a:r>
              <a:rPr lang="en-US" sz="1500" dirty="0">
                <a:solidFill>
                  <a:schemeClr val="bg1"/>
                </a:solidFill>
              </a:rPr>
              <a:t>4 – Model = nine-layer DCNN,  Accuracy = 96.46%</a:t>
            </a:r>
          </a:p>
          <a:p>
            <a:pPr algn="l"/>
            <a:r>
              <a:rPr lang="en-US" sz="1500" dirty="0">
                <a:solidFill>
                  <a:schemeClr val="bg1"/>
                </a:solidFill>
                <a:effectLst/>
              </a:rPr>
              <a:t>G. G. et A. P. J., « Identification of plant leaf diseases using a nine-layer deep convolutional neural network », </a:t>
            </a:r>
            <a:r>
              <a:rPr lang="en-US" sz="1500" i="1" dirty="0">
                <a:solidFill>
                  <a:schemeClr val="bg1"/>
                </a:solidFill>
                <a:effectLst/>
              </a:rPr>
              <a:t>Computers &amp; Electrical Engineering</a:t>
            </a:r>
            <a:r>
              <a:rPr lang="en-US" sz="1500" dirty="0">
                <a:solidFill>
                  <a:schemeClr val="bg1"/>
                </a:solidFill>
                <a:effectLst/>
              </a:rPr>
              <a:t>, vol. 76, p. 323‑338, </a:t>
            </a:r>
            <a:r>
              <a:rPr lang="en-US" sz="1500" dirty="0" err="1">
                <a:solidFill>
                  <a:schemeClr val="bg1"/>
                </a:solidFill>
                <a:effectLst/>
              </a:rPr>
              <a:t>juin</a:t>
            </a:r>
            <a:r>
              <a:rPr lang="en-US" sz="1500" dirty="0">
                <a:solidFill>
                  <a:schemeClr val="bg1"/>
                </a:solidFill>
                <a:effectLst/>
              </a:rPr>
              <a:t> 2019, </a:t>
            </a:r>
            <a:r>
              <a:rPr lang="en-US" sz="1500" dirty="0" err="1">
                <a:solidFill>
                  <a:schemeClr val="bg1"/>
                </a:solidFill>
                <a:effectLst/>
              </a:rPr>
              <a:t>doi</a:t>
            </a:r>
            <a:r>
              <a:rPr lang="en-US" sz="1500" dirty="0">
                <a:solidFill>
                  <a:schemeClr val="bg1"/>
                </a:solidFill>
                <a:effectLst/>
              </a:rPr>
              <a:t>:</a:t>
            </a:r>
            <a:endParaRPr lang="en-US" sz="1500" dirty="0">
              <a:solidFill>
                <a:schemeClr val="bg1"/>
              </a:solidFill>
            </a:endParaRPr>
          </a:p>
          <a:p>
            <a:pPr algn="l"/>
            <a:endParaRPr lang="en-US" dirty="0">
              <a:solidFill>
                <a:schemeClr val="bg1"/>
              </a:solidFill>
            </a:endParaRPr>
          </a:p>
          <a:p>
            <a:pPr algn="l"/>
            <a:endParaRPr lang="en-US" dirty="0">
              <a:solidFill>
                <a:schemeClr val="bg1"/>
              </a:solidFill>
            </a:endParaRPr>
          </a:p>
          <a:p>
            <a:pPr algn="l"/>
            <a:endParaRPr lang="en-US" dirty="0">
              <a:solidFill>
                <a:schemeClr val="bg1"/>
              </a:solidFill>
            </a:endParaRPr>
          </a:p>
          <a:p>
            <a:pPr algn="l"/>
            <a:endParaRPr lang="fr-FR" dirty="0">
              <a:solidFill>
                <a:schemeClr val="bg1"/>
              </a:solidFill>
            </a:endParaRPr>
          </a:p>
        </p:txBody>
      </p:sp>
    </p:spTree>
    <p:extLst>
      <p:ext uri="{BB962C8B-B14F-4D97-AF65-F5344CB8AC3E}">
        <p14:creationId xmlns:p14="http://schemas.microsoft.com/office/powerpoint/2010/main" val="2457434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567696" y="394230"/>
            <a:ext cx="7056607" cy="523220"/>
          </a:xfrm>
        </p:spPr>
        <p:txBody>
          <a:bodyPr>
            <a:noAutofit/>
          </a:bodyPr>
          <a:lstStyle/>
          <a:p>
            <a:r>
              <a:rPr lang="fr-FR" sz="1400" dirty="0"/>
              <a:t>Article : </a:t>
            </a:r>
            <a:r>
              <a:rPr lang="en-US" sz="1400" dirty="0">
                <a:solidFill>
                  <a:schemeClr val="bg1"/>
                </a:solidFill>
                <a:effectLst/>
              </a:rPr>
              <a:t>Detection of early plant stress responses in hyperspectral images </a:t>
            </a:r>
            <a:endParaRPr lang="en-US" sz="1400" dirty="0"/>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20</a:t>
            </a:fld>
            <a:endParaRPr lang="fr-FR"/>
          </a:p>
        </p:txBody>
      </p:sp>
      <p:pic>
        <p:nvPicPr>
          <p:cNvPr id="6" name="Image 5" descr="Une image contenant texte, conception&#10;&#10;Description générée automatiquement">
            <a:extLst>
              <a:ext uri="{FF2B5EF4-FFF2-40B4-BE49-F238E27FC236}">
                <a16:creationId xmlns:a16="http://schemas.microsoft.com/office/drawing/2014/main" id="{BCA587CE-9DE1-1B40-B0B4-6660D8869E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895" y="3824665"/>
            <a:ext cx="6710020" cy="2569150"/>
          </a:xfrm>
          <a:prstGeom prst="rect">
            <a:avLst/>
          </a:prstGeom>
        </p:spPr>
      </p:pic>
      <p:pic>
        <p:nvPicPr>
          <p:cNvPr id="7" name="Image 6" descr="Une image contenant art, plante, fleur, mosaïque&#10;&#10;Description générée automatiquement">
            <a:extLst>
              <a:ext uri="{FF2B5EF4-FFF2-40B4-BE49-F238E27FC236}">
                <a16:creationId xmlns:a16="http://schemas.microsoft.com/office/drawing/2014/main" id="{FACCCE4B-EF4A-0CBF-1C8B-674D88D0A8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992" y="1283724"/>
            <a:ext cx="3771913" cy="1606889"/>
          </a:xfrm>
          <a:prstGeom prst="rect">
            <a:avLst/>
          </a:prstGeom>
        </p:spPr>
      </p:pic>
      <p:pic>
        <p:nvPicPr>
          <p:cNvPr id="8" name="Image 7" descr="Une image contenant texte, capture d’écran, diagramme, Parallèle&#10;&#10;Description générée automatiquement">
            <a:extLst>
              <a:ext uri="{FF2B5EF4-FFF2-40B4-BE49-F238E27FC236}">
                <a16:creationId xmlns:a16="http://schemas.microsoft.com/office/drawing/2014/main" id="{72E4FA88-46E3-4851-84C8-A7945A9EC0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99459" y="1084437"/>
            <a:ext cx="2625495" cy="4506709"/>
          </a:xfrm>
          <a:prstGeom prst="rect">
            <a:avLst/>
          </a:prstGeom>
        </p:spPr>
      </p:pic>
      <p:sp>
        <p:nvSpPr>
          <p:cNvPr id="9" name="ZoneTexte 8">
            <a:extLst>
              <a:ext uri="{FF2B5EF4-FFF2-40B4-BE49-F238E27FC236}">
                <a16:creationId xmlns:a16="http://schemas.microsoft.com/office/drawing/2014/main" id="{F0A936C2-8BB8-957B-3AD4-ED6FE394656F}"/>
              </a:ext>
            </a:extLst>
          </p:cNvPr>
          <p:cNvSpPr txBox="1"/>
          <p:nvPr/>
        </p:nvSpPr>
        <p:spPr>
          <a:xfrm>
            <a:off x="175969" y="2855974"/>
            <a:ext cx="4114678" cy="523220"/>
          </a:xfrm>
          <a:prstGeom prst="rect">
            <a:avLst/>
          </a:prstGeom>
          <a:noFill/>
        </p:spPr>
        <p:txBody>
          <a:bodyPr wrap="square" rtlCol="0">
            <a:spAutoFit/>
          </a:bodyPr>
          <a:lstStyle/>
          <a:p>
            <a:r>
              <a:rPr lang="fr-FR" sz="1400" dirty="0">
                <a:solidFill>
                  <a:schemeClr val="bg1"/>
                </a:solidFill>
              </a:rPr>
              <a:t>Segmentation : bleu = peu de stress hydrique, rouge = fort stress hydrique</a:t>
            </a:r>
            <a:endParaRPr lang="en-US" sz="1400" dirty="0">
              <a:solidFill>
                <a:schemeClr val="bg1"/>
              </a:solidFill>
            </a:endParaRPr>
          </a:p>
        </p:txBody>
      </p:sp>
      <p:pic>
        <p:nvPicPr>
          <p:cNvPr id="13" name="Image 12" descr="Une image contenant texte, capture d’écran, diagramme, Tracé&#10;&#10;Description générée automatiquement">
            <a:extLst>
              <a:ext uri="{FF2B5EF4-FFF2-40B4-BE49-F238E27FC236}">
                <a16:creationId xmlns:a16="http://schemas.microsoft.com/office/drawing/2014/main" id="{60A2A1B8-F15E-7433-7F84-8E5F1334A0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37477" y="1140301"/>
            <a:ext cx="2353138" cy="1928395"/>
          </a:xfrm>
          <a:prstGeom prst="rect">
            <a:avLst/>
          </a:prstGeom>
        </p:spPr>
      </p:pic>
      <p:sp>
        <p:nvSpPr>
          <p:cNvPr id="3" name="ZoneTexte 2">
            <a:extLst>
              <a:ext uri="{FF2B5EF4-FFF2-40B4-BE49-F238E27FC236}">
                <a16:creationId xmlns:a16="http://schemas.microsoft.com/office/drawing/2014/main" id="{0AF5C1DA-499E-AE82-5492-1DE727E5B17C}"/>
              </a:ext>
            </a:extLst>
          </p:cNvPr>
          <p:cNvSpPr txBox="1"/>
          <p:nvPr/>
        </p:nvSpPr>
        <p:spPr>
          <a:xfrm>
            <a:off x="4437714" y="3030015"/>
            <a:ext cx="4114678" cy="307777"/>
          </a:xfrm>
          <a:prstGeom prst="rect">
            <a:avLst/>
          </a:prstGeom>
          <a:noFill/>
        </p:spPr>
        <p:txBody>
          <a:bodyPr wrap="square" rtlCol="0">
            <a:spAutoFit/>
          </a:bodyPr>
          <a:lstStyle/>
          <a:p>
            <a:r>
              <a:rPr lang="fr-FR" sz="1400" dirty="0">
                <a:solidFill>
                  <a:schemeClr val="bg1"/>
                </a:solidFill>
              </a:rPr>
              <a:t>Spectres associés à différents stades de sénescence</a:t>
            </a:r>
            <a:endParaRPr lang="en-US" sz="1400" dirty="0">
              <a:solidFill>
                <a:schemeClr val="bg1"/>
              </a:solidFill>
            </a:endParaRPr>
          </a:p>
        </p:txBody>
      </p:sp>
      <p:sp>
        <p:nvSpPr>
          <p:cNvPr id="5" name="ZoneTexte 4">
            <a:extLst>
              <a:ext uri="{FF2B5EF4-FFF2-40B4-BE49-F238E27FC236}">
                <a16:creationId xmlns:a16="http://schemas.microsoft.com/office/drawing/2014/main" id="{1C6EDBD8-BE00-0C70-EE02-839258E69197}"/>
              </a:ext>
            </a:extLst>
          </p:cNvPr>
          <p:cNvSpPr txBox="1"/>
          <p:nvPr/>
        </p:nvSpPr>
        <p:spPr>
          <a:xfrm>
            <a:off x="8483385" y="5591146"/>
            <a:ext cx="3234134" cy="307777"/>
          </a:xfrm>
          <a:prstGeom prst="rect">
            <a:avLst/>
          </a:prstGeom>
          <a:noFill/>
        </p:spPr>
        <p:txBody>
          <a:bodyPr wrap="square" rtlCol="0">
            <a:spAutoFit/>
          </a:bodyPr>
          <a:lstStyle/>
          <a:p>
            <a:r>
              <a:rPr lang="fr-FR" sz="1400" dirty="0">
                <a:solidFill>
                  <a:schemeClr val="bg1"/>
                </a:solidFill>
              </a:rPr>
              <a:t>Schéma global de la méthode entreprise</a:t>
            </a:r>
            <a:endParaRPr lang="en-US" sz="1400" dirty="0">
              <a:solidFill>
                <a:schemeClr val="bg1"/>
              </a:solidFill>
            </a:endParaRPr>
          </a:p>
        </p:txBody>
      </p:sp>
    </p:spTree>
    <p:extLst>
      <p:ext uri="{BB962C8B-B14F-4D97-AF65-F5344CB8AC3E}">
        <p14:creationId xmlns:p14="http://schemas.microsoft.com/office/powerpoint/2010/main" val="2698148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567696" y="394229"/>
            <a:ext cx="7621333" cy="781427"/>
          </a:xfrm>
        </p:spPr>
        <p:txBody>
          <a:bodyPr>
            <a:noAutofit/>
          </a:bodyPr>
          <a:lstStyle/>
          <a:p>
            <a:r>
              <a:rPr lang="en-US" sz="1100"/>
              <a:t>Article : Relationships </a:t>
            </a:r>
            <a:r>
              <a:rPr lang="en-US" sz="1100" dirty="0"/>
              <a:t>between leaf pigment content and spectral reflectance across a wide range of species, leaf structures and </a:t>
            </a:r>
            <a:r>
              <a:rPr lang="en-US" sz="1100"/>
              <a:t>developmental stages</a:t>
            </a:r>
            <a:endParaRPr lang="en-US" sz="2400" dirty="0"/>
          </a:p>
        </p:txBody>
      </p:sp>
      <p:sp>
        <p:nvSpPr>
          <p:cNvPr id="5" name="ZoneTexte 4">
            <a:extLst>
              <a:ext uri="{FF2B5EF4-FFF2-40B4-BE49-F238E27FC236}">
                <a16:creationId xmlns:a16="http://schemas.microsoft.com/office/drawing/2014/main" id="{185E88A2-8D41-8FF3-6D89-E31FE454FBA1}"/>
              </a:ext>
            </a:extLst>
          </p:cNvPr>
          <p:cNvSpPr txBox="1"/>
          <p:nvPr/>
        </p:nvSpPr>
        <p:spPr>
          <a:xfrm>
            <a:off x="2038730" y="1258112"/>
            <a:ext cx="8679263" cy="430887"/>
          </a:xfrm>
          <a:prstGeom prst="rect">
            <a:avLst/>
          </a:prstGeom>
          <a:noFill/>
        </p:spPr>
        <p:txBody>
          <a:bodyPr wrap="square">
            <a:spAutoFit/>
          </a:bodyPr>
          <a:lstStyle/>
          <a:p>
            <a:pPr>
              <a:spcBef>
                <a:spcPts val="0"/>
              </a:spcBef>
              <a:spcAft>
                <a:spcPts val="0"/>
              </a:spcAft>
            </a:pPr>
            <a:r>
              <a:rPr lang="en-US" sz="1100" dirty="0">
                <a:solidFill>
                  <a:schemeClr val="bg1"/>
                </a:solidFill>
                <a:effectLst/>
              </a:rPr>
              <a:t>D. A. Sims et J. A. </a:t>
            </a:r>
            <a:r>
              <a:rPr lang="en-US" sz="1100" dirty="0" err="1">
                <a:solidFill>
                  <a:schemeClr val="bg1"/>
                </a:solidFill>
                <a:effectLst/>
              </a:rPr>
              <a:t>Gamon</a:t>
            </a:r>
            <a:r>
              <a:rPr lang="en-US" sz="1100" dirty="0">
                <a:solidFill>
                  <a:schemeClr val="bg1"/>
                </a:solidFill>
                <a:effectLst/>
              </a:rPr>
              <a:t>, « Relationships between leaf pigment content and spectral reflectance across a wide range of species, leaf structures and developmental stages », </a:t>
            </a:r>
            <a:r>
              <a:rPr lang="en-US" sz="1100" i="1" dirty="0">
                <a:solidFill>
                  <a:schemeClr val="bg1"/>
                </a:solidFill>
                <a:effectLst/>
              </a:rPr>
              <a:t>Remote Sensing of Environment</a:t>
            </a:r>
            <a:r>
              <a:rPr lang="en-US" sz="1100" dirty="0">
                <a:solidFill>
                  <a:schemeClr val="bg1"/>
                </a:solidFill>
                <a:effectLst/>
              </a:rPr>
              <a:t>, vol. 81, n</a:t>
            </a:r>
            <a:r>
              <a:rPr lang="en-US" sz="1100" baseline="30000" dirty="0">
                <a:solidFill>
                  <a:schemeClr val="bg1"/>
                </a:solidFill>
                <a:effectLst/>
              </a:rPr>
              <a:t>o</a:t>
            </a:r>
            <a:r>
              <a:rPr lang="en-US" sz="1100" dirty="0">
                <a:solidFill>
                  <a:schemeClr val="bg1"/>
                </a:solidFill>
                <a:effectLst/>
              </a:rPr>
              <a:t> 2, p. 337‑354, </a:t>
            </a:r>
            <a:r>
              <a:rPr lang="en-US" sz="1100" dirty="0" err="1">
                <a:solidFill>
                  <a:schemeClr val="bg1"/>
                </a:solidFill>
                <a:effectLst/>
              </a:rPr>
              <a:t>août</a:t>
            </a:r>
            <a:r>
              <a:rPr lang="en-US" sz="1100" dirty="0">
                <a:solidFill>
                  <a:schemeClr val="bg1"/>
                </a:solidFill>
                <a:effectLst/>
              </a:rPr>
              <a:t> 2002, </a:t>
            </a:r>
            <a:r>
              <a:rPr lang="en-US" sz="1100" dirty="0" err="1">
                <a:solidFill>
                  <a:schemeClr val="bg1"/>
                </a:solidFill>
                <a:effectLst/>
              </a:rPr>
              <a:t>doi</a:t>
            </a:r>
            <a:r>
              <a:rPr lang="en-US" sz="1100" dirty="0">
                <a:solidFill>
                  <a:schemeClr val="bg1"/>
                </a:solidFill>
                <a:effectLst/>
              </a:rPr>
              <a:t>: </a:t>
            </a:r>
            <a:r>
              <a:rPr lang="en-US" sz="1100" dirty="0">
                <a:effectLst/>
                <a:hlinkClick r:id="rId2"/>
              </a:rPr>
              <a:t>10.1016/S0034-4257(02)00010-X</a:t>
            </a:r>
            <a:r>
              <a:rPr lang="en-US" sz="1100" dirty="0">
                <a:solidFill>
                  <a:schemeClr val="bg1"/>
                </a:solidFill>
                <a:effectLst/>
              </a:rPr>
              <a:t>.</a:t>
            </a:r>
          </a:p>
        </p:txBody>
      </p:sp>
      <p:sp>
        <p:nvSpPr>
          <p:cNvPr id="12" name="ZoneTexte 11">
            <a:extLst>
              <a:ext uri="{FF2B5EF4-FFF2-40B4-BE49-F238E27FC236}">
                <a16:creationId xmlns:a16="http://schemas.microsoft.com/office/drawing/2014/main" id="{B9127555-9605-D3B4-6B18-B4D0E60BDF32}"/>
              </a:ext>
            </a:extLst>
          </p:cNvPr>
          <p:cNvSpPr txBox="1"/>
          <p:nvPr/>
        </p:nvSpPr>
        <p:spPr>
          <a:xfrm>
            <a:off x="512399" y="1937047"/>
            <a:ext cx="11242459" cy="3139321"/>
          </a:xfrm>
          <a:prstGeom prst="rect">
            <a:avLst/>
          </a:prstGeom>
          <a:noFill/>
        </p:spPr>
        <p:txBody>
          <a:bodyPr wrap="square">
            <a:spAutoFit/>
          </a:bodyPr>
          <a:lstStyle/>
          <a:p>
            <a:pPr marL="285750" indent="-285750">
              <a:spcAft>
                <a:spcPts val="600"/>
              </a:spcAft>
              <a:buFont typeface="Arial" panose="020B0604020202020204" pitchFamily="34" charset="0"/>
              <a:buChar char="•"/>
            </a:pPr>
            <a:r>
              <a:rPr lang="fr-FR" sz="1400" dirty="0">
                <a:solidFill>
                  <a:schemeClr val="bg1"/>
                </a:solidFill>
              </a:rPr>
              <a:t>L'objectif de cette étude est de développer des indices spectraux pour prédire le contenu en pigments foliaires, qui soient relativement insensibles aux variations d'espèces et de structures de feuilles.</a:t>
            </a:r>
          </a:p>
          <a:p>
            <a:pPr marL="285750" indent="-285750">
              <a:spcAft>
                <a:spcPts val="600"/>
              </a:spcAft>
              <a:buFont typeface="Arial" panose="020B0604020202020204" pitchFamily="34" charset="0"/>
              <a:buChar char="•"/>
            </a:pPr>
            <a:r>
              <a:rPr lang="fr-FR" sz="1400" dirty="0">
                <a:solidFill>
                  <a:schemeClr val="bg1"/>
                </a:solidFill>
              </a:rPr>
              <a:t>Méthode : 53 espèces de feuilles différentes</a:t>
            </a:r>
          </a:p>
          <a:p>
            <a:pPr marL="285750" indent="-285750">
              <a:spcAft>
                <a:spcPts val="600"/>
              </a:spcAft>
              <a:buFont typeface="Arial" panose="020B0604020202020204" pitchFamily="34" charset="0"/>
              <a:buChar char="•"/>
            </a:pPr>
            <a:r>
              <a:rPr lang="fr-FR" sz="1400" dirty="0">
                <a:solidFill>
                  <a:schemeClr val="bg1"/>
                </a:solidFill>
              </a:rPr>
              <a:t>L'étude développe des équations pour estimer la teneur en chlorophylle dans les feuilles en utilisant des indices de réflectance. Les équations modifiées, incluant l'effet des anthocyanes, améliorent les estimations. Les facteurs tels que la réflectance de surface, la diffusion de la lumière et la teneur en eau des feuilles influencent la relation entre la réflectance spectrale et la chlorophylle. </a:t>
            </a:r>
          </a:p>
          <a:p>
            <a:pPr marL="285750" indent="-285750">
              <a:spcAft>
                <a:spcPts val="600"/>
              </a:spcAft>
              <a:buFont typeface="Arial" panose="020B0604020202020204" pitchFamily="34" charset="0"/>
              <a:buChar char="•"/>
            </a:pPr>
            <a:endParaRPr lang="fr-FR" sz="1400" dirty="0">
              <a:solidFill>
                <a:schemeClr val="bg1"/>
              </a:solidFill>
            </a:endParaRPr>
          </a:p>
          <a:p>
            <a:pPr>
              <a:spcAft>
                <a:spcPts val="600"/>
              </a:spcAft>
            </a:pPr>
            <a:endParaRPr lang="fr-FR" sz="1400" dirty="0">
              <a:solidFill>
                <a:schemeClr val="bg1"/>
              </a:solidFill>
            </a:endParaRPr>
          </a:p>
          <a:p>
            <a:pPr marL="285750" indent="-285750">
              <a:spcAft>
                <a:spcPts val="600"/>
              </a:spcAft>
              <a:buFont typeface="Arial" panose="020B0604020202020204" pitchFamily="34" charset="0"/>
              <a:buChar char="•"/>
            </a:pPr>
            <a:r>
              <a:rPr lang="fr-FR" sz="1400" dirty="0">
                <a:solidFill>
                  <a:schemeClr val="bg1"/>
                </a:solidFill>
              </a:rPr>
              <a:t>Les indices spectraux modifiés peuvent être appliqués à différentes espèces végétales sans calibrations spécifiques. Ils ont des applications dans l'étude du développement des feuilles, de la sénescence, de la fertilité du sol, de la pollution et des </a:t>
            </a:r>
            <a:r>
              <a:rPr lang="fr-FR" sz="1400" b="1" dirty="0">
                <a:solidFill>
                  <a:schemeClr val="bg1"/>
                </a:solidFill>
              </a:rPr>
              <a:t>réponses au stress</a:t>
            </a:r>
            <a:r>
              <a:rPr lang="fr-FR" sz="1400" dirty="0">
                <a:solidFill>
                  <a:schemeClr val="bg1"/>
                </a:solidFill>
              </a:rPr>
              <a:t>. </a:t>
            </a:r>
          </a:p>
          <a:p>
            <a:pPr marL="285750" indent="-285750">
              <a:spcAft>
                <a:spcPts val="600"/>
              </a:spcAft>
              <a:buFont typeface="Arial" panose="020B0604020202020204" pitchFamily="34" charset="0"/>
              <a:buChar char="•"/>
            </a:pPr>
            <a:r>
              <a:rPr lang="fr-FR" sz="1400" dirty="0">
                <a:solidFill>
                  <a:schemeClr val="bg1"/>
                </a:solidFill>
              </a:rPr>
              <a:t>Indice modifié </a:t>
            </a:r>
            <a:r>
              <a:rPr lang="fr-FR" sz="1400" dirty="0" err="1">
                <a:solidFill>
                  <a:schemeClr val="bg1"/>
                </a:solidFill>
              </a:rPr>
              <a:t>mRENDVI</a:t>
            </a:r>
            <a:r>
              <a:rPr lang="fr-FR" sz="1400" dirty="0">
                <a:solidFill>
                  <a:schemeClr val="bg1"/>
                </a:solidFill>
              </a:rPr>
              <a:t>, pour éliminer l’effet de la réflectance de la surface de la feuille, substantiellement mieux </a:t>
            </a:r>
            <a:r>
              <a:rPr lang="fr-FR" sz="1400" dirty="0" err="1">
                <a:solidFill>
                  <a:schemeClr val="bg1"/>
                </a:solidFill>
              </a:rPr>
              <a:t>correlés</a:t>
            </a:r>
            <a:r>
              <a:rPr lang="fr-FR" sz="1400" dirty="0">
                <a:solidFill>
                  <a:schemeClr val="bg1"/>
                </a:solidFill>
              </a:rPr>
              <a:t> avec la teneur en chlorophylle à travers tous les types de feuilles que les indices originaux</a:t>
            </a:r>
          </a:p>
        </p:txBody>
      </p:sp>
    </p:spTree>
    <p:extLst>
      <p:ext uri="{BB962C8B-B14F-4D97-AF65-F5344CB8AC3E}">
        <p14:creationId xmlns:p14="http://schemas.microsoft.com/office/powerpoint/2010/main" val="24550662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183215"/>
            <a:ext cx="7273636" cy="915436"/>
          </a:xfrm>
        </p:spPr>
        <p:txBody>
          <a:bodyPr>
            <a:noAutofit/>
          </a:bodyPr>
          <a:lstStyle/>
          <a:p>
            <a:r>
              <a:rPr lang="fr-FR" sz="1400" dirty="0"/>
              <a:t>Article : non-destructive </a:t>
            </a:r>
            <a:r>
              <a:rPr lang="fr-FR" sz="1400" dirty="0" err="1"/>
              <a:t>detection</a:t>
            </a:r>
            <a:r>
              <a:rPr lang="fr-FR" sz="1400" dirty="0"/>
              <a:t> of water stress and estimation of relative water content in </a:t>
            </a:r>
            <a:r>
              <a:rPr lang="fr-FR" sz="1400" dirty="0" err="1"/>
              <a:t>maize</a:t>
            </a:r>
            <a:endParaRPr lang="en-US" sz="1400" dirty="0"/>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22</a:t>
            </a:fld>
            <a:endParaRPr lang="fr-FR"/>
          </a:p>
        </p:txBody>
      </p:sp>
      <p:sp>
        <p:nvSpPr>
          <p:cNvPr id="7" name="Sous-titre 2">
            <a:extLst>
              <a:ext uri="{FF2B5EF4-FFF2-40B4-BE49-F238E27FC236}">
                <a16:creationId xmlns:a16="http://schemas.microsoft.com/office/drawing/2014/main" id="{205B5020-72BC-3592-07AC-543949EF0E40}"/>
              </a:ext>
            </a:extLst>
          </p:cNvPr>
          <p:cNvSpPr txBox="1">
            <a:spLocks/>
          </p:cNvSpPr>
          <p:nvPr/>
        </p:nvSpPr>
        <p:spPr>
          <a:xfrm>
            <a:off x="923719" y="2004969"/>
            <a:ext cx="9265310" cy="2003831"/>
          </a:xfrm>
          <a:prstGeom prst="rect">
            <a:avLst/>
          </a:prstGeom>
          <a:noFill/>
        </p:spPr>
        <p:txBody>
          <a:bodyPr vert="horz" lIns="91440" tIns="45720" rIns="91440" bIns="45720" rtlCol="0">
            <a:norm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marL="285750" indent="-285750" algn="l">
              <a:spcBef>
                <a:spcPts val="0"/>
              </a:spcBef>
              <a:spcAft>
                <a:spcPts val="600"/>
              </a:spcAft>
              <a:buClr>
                <a:schemeClr val="bg1"/>
              </a:buClr>
              <a:buFont typeface="Arial" panose="020B0604020202020204" pitchFamily="34" charset="0"/>
              <a:buChar char="•"/>
            </a:pPr>
            <a:r>
              <a:rPr lang="en-US" sz="1600" dirty="0" err="1">
                <a:solidFill>
                  <a:schemeClr val="bg1"/>
                </a:solidFill>
              </a:rPr>
              <a:t>Identifie</a:t>
            </a:r>
            <a:r>
              <a:rPr lang="en-US" sz="1600" dirty="0">
                <a:solidFill>
                  <a:schemeClr val="bg1"/>
                </a:solidFill>
              </a:rPr>
              <a:t> </a:t>
            </a:r>
            <a:r>
              <a:rPr lang="en-US" sz="1600" dirty="0" err="1">
                <a:solidFill>
                  <a:schemeClr val="bg1"/>
                </a:solidFill>
              </a:rPr>
              <a:t>une</a:t>
            </a:r>
            <a:r>
              <a:rPr lang="en-US" sz="1600" dirty="0">
                <a:solidFill>
                  <a:schemeClr val="bg1"/>
                </a:solidFill>
              </a:rPr>
              <a:t> relation </a:t>
            </a:r>
            <a:r>
              <a:rPr lang="en-US" sz="1600" dirty="0" err="1">
                <a:solidFill>
                  <a:schemeClr val="bg1"/>
                </a:solidFill>
              </a:rPr>
              <a:t>systématique</a:t>
            </a:r>
            <a:r>
              <a:rPr lang="en-US" sz="1600" dirty="0">
                <a:solidFill>
                  <a:schemeClr val="bg1"/>
                </a:solidFill>
              </a:rPr>
              <a:t> entre </a:t>
            </a:r>
            <a:r>
              <a:rPr lang="en-US" sz="1600" dirty="0" err="1">
                <a:solidFill>
                  <a:schemeClr val="bg1"/>
                </a:solidFill>
              </a:rPr>
              <a:t>l’albedo</a:t>
            </a:r>
            <a:r>
              <a:rPr lang="en-US" sz="1600" dirty="0">
                <a:solidFill>
                  <a:schemeClr val="bg1"/>
                </a:solidFill>
              </a:rPr>
              <a:t> du </a:t>
            </a:r>
            <a:r>
              <a:rPr lang="en-US" sz="1600" dirty="0" err="1">
                <a:solidFill>
                  <a:schemeClr val="bg1"/>
                </a:solidFill>
              </a:rPr>
              <a:t>rayonnement</a:t>
            </a:r>
            <a:r>
              <a:rPr lang="en-US" sz="1600" dirty="0">
                <a:solidFill>
                  <a:schemeClr val="bg1"/>
                </a:solidFill>
              </a:rPr>
              <a:t> </a:t>
            </a:r>
            <a:r>
              <a:rPr lang="en-US" sz="1600" dirty="0" err="1">
                <a:solidFill>
                  <a:schemeClr val="bg1"/>
                </a:solidFill>
              </a:rPr>
              <a:t>photosynthétiquement</a:t>
            </a:r>
            <a:r>
              <a:rPr lang="en-US" sz="1600" dirty="0">
                <a:solidFill>
                  <a:schemeClr val="bg1"/>
                </a:solidFill>
              </a:rPr>
              <a:t> </a:t>
            </a:r>
            <a:r>
              <a:rPr lang="en-US" sz="1600" dirty="0" err="1">
                <a:solidFill>
                  <a:schemeClr val="bg1"/>
                </a:solidFill>
              </a:rPr>
              <a:t>actif</a:t>
            </a:r>
            <a:r>
              <a:rPr lang="en-US" sz="1600" dirty="0">
                <a:solidFill>
                  <a:schemeClr val="bg1"/>
                </a:solidFill>
              </a:rPr>
              <a:t> (PAR albedo) et la </a:t>
            </a:r>
            <a:r>
              <a:rPr lang="en-US" sz="1600" dirty="0" err="1">
                <a:solidFill>
                  <a:schemeClr val="bg1"/>
                </a:solidFill>
              </a:rPr>
              <a:t>teneur</a:t>
            </a:r>
            <a:r>
              <a:rPr lang="en-US" sz="1600" dirty="0">
                <a:solidFill>
                  <a:schemeClr val="bg1"/>
                </a:solidFill>
              </a:rPr>
              <a:t> </a:t>
            </a:r>
            <a:r>
              <a:rPr lang="en-US" sz="1600" dirty="0" err="1">
                <a:solidFill>
                  <a:schemeClr val="bg1"/>
                </a:solidFill>
              </a:rPr>
              <a:t>en</a:t>
            </a:r>
            <a:r>
              <a:rPr lang="en-US" sz="1600" dirty="0">
                <a:solidFill>
                  <a:schemeClr val="bg1"/>
                </a:solidFill>
              </a:rPr>
              <a:t> </a:t>
            </a:r>
            <a:r>
              <a:rPr lang="en-US" sz="1600" dirty="0" err="1">
                <a:solidFill>
                  <a:schemeClr val="bg1"/>
                </a:solidFill>
              </a:rPr>
              <a:t>eau</a:t>
            </a:r>
            <a:r>
              <a:rPr lang="en-US" sz="1600" dirty="0">
                <a:solidFill>
                  <a:schemeClr val="bg1"/>
                </a:solidFill>
              </a:rPr>
              <a:t> relative des </a:t>
            </a:r>
            <a:r>
              <a:rPr lang="en-US" sz="1600" dirty="0" err="1">
                <a:solidFill>
                  <a:schemeClr val="bg1"/>
                </a:solidFill>
              </a:rPr>
              <a:t>feuilles</a:t>
            </a:r>
            <a:r>
              <a:rPr lang="en-US" sz="1600" dirty="0">
                <a:solidFill>
                  <a:schemeClr val="bg1"/>
                </a:solidFill>
              </a:rPr>
              <a:t> (RWC). On </a:t>
            </a:r>
            <a:r>
              <a:rPr lang="en-US" sz="1600" dirty="0" err="1">
                <a:solidFill>
                  <a:schemeClr val="bg1"/>
                </a:solidFill>
              </a:rPr>
              <a:t>peut</a:t>
            </a:r>
            <a:r>
              <a:rPr lang="en-US" sz="1600" dirty="0">
                <a:solidFill>
                  <a:schemeClr val="bg1"/>
                </a:solidFill>
              </a:rPr>
              <a:t> </a:t>
            </a:r>
            <a:r>
              <a:rPr lang="en-US" sz="1600" dirty="0" err="1">
                <a:solidFill>
                  <a:schemeClr val="bg1"/>
                </a:solidFill>
              </a:rPr>
              <a:t>donc</a:t>
            </a:r>
            <a:r>
              <a:rPr lang="en-US" sz="1600" dirty="0">
                <a:solidFill>
                  <a:schemeClr val="bg1"/>
                </a:solidFill>
              </a:rPr>
              <a:t> </a:t>
            </a:r>
            <a:r>
              <a:rPr lang="en-US" sz="1600" dirty="0" err="1">
                <a:solidFill>
                  <a:schemeClr val="bg1"/>
                </a:solidFill>
              </a:rPr>
              <a:t>retrouver</a:t>
            </a:r>
            <a:r>
              <a:rPr lang="en-US" sz="1600" dirty="0">
                <a:solidFill>
                  <a:schemeClr val="bg1"/>
                </a:solidFill>
              </a:rPr>
              <a:t> la </a:t>
            </a:r>
            <a:r>
              <a:rPr lang="en-US" sz="1600" dirty="0" err="1">
                <a:solidFill>
                  <a:schemeClr val="bg1"/>
                </a:solidFill>
              </a:rPr>
              <a:t>teneur</a:t>
            </a:r>
            <a:r>
              <a:rPr lang="en-US" sz="1600" dirty="0">
                <a:solidFill>
                  <a:schemeClr val="bg1"/>
                </a:solidFill>
              </a:rPr>
              <a:t> </a:t>
            </a:r>
            <a:r>
              <a:rPr lang="en-US" sz="1600" dirty="0" err="1">
                <a:solidFill>
                  <a:schemeClr val="bg1"/>
                </a:solidFill>
              </a:rPr>
              <a:t>en</a:t>
            </a:r>
            <a:r>
              <a:rPr lang="en-US" sz="1600" dirty="0">
                <a:solidFill>
                  <a:schemeClr val="bg1"/>
                </a:solidFill>
              </a:rPr>
              <a:t> </a:t>
            </a:r>
            <a:r>
              <a:rPr lang="en-US" sz="1600" dirty="0" err="1">
                <a:solidFill>
                  <a:schemeClr val="bg1"/>
                </a:solidFill>
              </a:rPr>
              <a:t>eau</a:t>
            </a:r>
            <a:r>
              <a:rPr lang="en-US" sz="1600" dirty="0">
                <a:solidFill>
                  <a:schemeClr val="bg1"/>
                </a:solidFill>
              </a:rPr>
              <a:t> des </a:t>
            </a:r>
            <a:r>
              <a:rPr lang="en-US" sz="1600" dirty="0" err="1">
                <a:solidFill>
                  <a:schemeClr val="bg1"/>
                </a:solidFill>
              </a:rPr>
              <a:t>feuilles</a:t>
            </a:r>
            <a:r>
              <a:rPr lang="en-US" sz="1600" dirty="0">
                <a:solidFill>
                  <a:schemeClr val="bg1"/>
                </a:solidFill>
              </a:rPr>
              <a:t> à </a:t>
            </a:r>
            <a:r>
              <a:rPr lang="en-US" sz="1600" dirty="0" err="1">
                <a:solidFill>
                  <a:schemeClr val="bg1"/>
                </a:solidFill>
              </a:rPr>
              <a:t>partir</a:t>
            </a:r>
            <a:r>
              <a:rPr lang="en-US" sz="1600" dirty="0">
                <a:solidFill>
                  <a:schemeClr val="bg1"/>
                </a:solidFill>
              </a:rPr>
              <a:t> de la reflectance.</a:t>
            </a:r>
          </a:p>
          <a:p>
            <a:pPr marL="285750" indent="-285750" algn="l">
              <a:spcBef>
                <a:spcPts val="0"/>
              </a:spcBef>
              <a:spcAft>
                <a:spcPts val="600"/>
              </a:spcAft>
              <a:buClr>
                <a:schemeClr val="bg1"/>
              </a:buClr>
              <a:buFont typeface="Arial" panose="020B0604020202020204" pitchFamily="34" charset="0"/>
              <a:buChar char="•"/>
            </a:pPr>
            <a:r>
              <a:rPr lang="en-US" sz="1600" dirty="0">
                <a:solidFill>
                  <a:schemeClr val="bg1"/>
                </a:solidFill>
              </a:rPr>
              <a:t>Augmentation immediate et </a:t>
            </a:r>
            <a:r>
              <a:rPr lang="en-US" sz="1600" dirty="0" err="1">
                <a:solidFill>
                  <a:schemeClr val="bg1"/>
                </a:solidFill>
              </a:rPr>
              <a:t>statistiquement</a:t>
            </a:r>
            <a:r>
              <a:rPr lang="en-US" sz="1600" dirty="0">
                <a:solidFill>
                  <a:schemeClr val="bg1"/>
                </a:solidFill>
              </a:rPr>
              <a:t> significative de la </a:t>
            </a:r>
            <a:r>
              <a:rPr lang="en-US" sz="1600" dirty="0" err="1">
                <a:solidFill>
                  <a:schemeClr val="bg1"/>
                </a:solidFill>
              </a:rPr>
              <a:t>réflectance</a:t>
            </a:r>
            <a:r>
              <a:rPr lang="en-US" sz="1600" dirty="0">
                <a:solidFill>
                  <a:schemeClr val="bg1"/>
                </a:solidFill>
              </a:rPr>
              <a:t> dans le </a:t>
            </a:r>
            <a:r>
              <a:rPr lang="en-US" sz="1600" dirty="0" err="1">
                <a:solidFill>
                  <a:schemeClr val="bg1"/>
                </a:solidFill>
              </a:rPr>
              <a:t>spectre</a:t>
            </a:r>
            <a:r>
              <a:rPr lang="en-US" sz="1600" dirty="0">
                <a:solidFill>
                  <a:schemeClr val="bg1"/>
                </a:solidFill>
              </a:rPr>
              <a:t> visible des </a:t>
            </a:r>
            <a:r>
              <a:rPr lang="en-US" sz="1600" dirty="0" err="1">
                <a:solidFill>
                  <a:schemeClr val="bg1"/>
                </a:solidFill>
              </a:rPr>
              <a:t>feuilles</a:t>
            </a:r>
            <a:r>
              <a:rPr lang="en-US" sz="1600" dirty="0">
                <a:solidFill>
                  <a:schemeClr val="bg1"/>
                </a:solidFill>
              </a:rPr>
              <a:t> </a:t>
            </a:r>
            <a:r>
              <a:rPr lang="en-US" sz="1600" dirty="0" err="1">
                <a:solidFill>
                  <a:schemeClr val="bg1"/>
                </a:solidFill>
              </a:rPr>
              <a:t>stressées</a:t>
            </a:r>
            <a:endParaRPr lang="fr-FR" sz="1600" dirty="0">
              <a:solidFill>
                <a:schemeClr val="bg1"/>
              </a:solidFill>
            </a:endParaRPr>
          </a:p>
          <a:p>
            <a:pPr marL="285750" indent="-285750" algn="l">
              <a:spcBef>
                <a:spcPts val="0"/>
              </a:spcBef>
              <a:spcAft>
                <a:spcPts val="600"/>
              </a:spcAft>
              <a:buClr>
                <a:schemeClr val="bg1"/>
              </a:buClr>
              <a:buFont typeface="Arial" panose="020B0604020202020204" pitchFamily="34" charset="0"/>
              <a:buChar char="•"/>
            </a:pPr>
            <a:endParaRPr lang="fr-FR" sz="1600" dirty="0">
              <a:solidFill>
                <a:schemeClr val="bg1"/>
              </a:solidFill>
            </a:endParaRPr>
          </a:p>
        </p:txBody>
      </p:sp>
      <p:sp>
        <p:nvSpPr>
          <p:cNvPr id="10" name="ZoneTexte 9">
            <a:extLst>
              <a:ext uri="{FF2B5EF4-FFF2-40B4-BE49-F238E27FC236}">
                <a16:creationId xmlns:a16="http://schemas.microsoft.com/office/drawing/2014/main" id="{BD05F771-0B97-9746-6CC7-E4BC1E820E48}"/>
              </a:ext>
            </a:extLst>
          </p:cNvPr>
          <p:cNvSpPr txBox="1"/>
          <p:nvPr/>
        </p:nvSpPr>
        <p:spPr>
          <a:xfrm>
            <a:off x="2107492" y="1148891"/>
            <a:ext cx="8081539" cy="492443"/>
          </a:xfrm>
          <a:prstGeom prst="rect">
            <a:avLst/>
          </a:prstGeom>
          <a:noFill/>
        </p:spPr>
        <p:txBody>
          <a:bodyPr wrap="square">
            <a:spAutoFit/>
          </a:bodyPr>
          <a:lstStyle/>
          <a:p>
            <a:pPr>
              <a:spcBef>
                <a:spcPts val="0"/>
              </a:spcBef>
              <a:spcAft>
                <a:spcPts val="0"/>
              </a:spcAft>
            </a:pPr>
            <a:r>
              <a:rPr lang="en-US" sz="1200" dirty="0">
                <a:solidFill>
                  <a:schemeClr val="bg1"/>
                </a:solidFill>
                <a:effectLst/>
              </a:rPr>
              <a:t>A. I. </a:t>
            </a:r>
            <a:r>
              <a:rPr lang="en-US" sz="1200" dirty="0" err="1">
                <a:solidFill>
                  <a:schemeClr val="bg1"/>
                </a:solidFill>
                <a:effectLst/>
              </a:rPr>
              <a:t>Zygielbaum</a:t>
            </a:r>
            <a:r>
              <a:rPr lang="en-US" sz="1200" dirty="0">
                <a:solidFill>
                  <a:schemeClr val="bg1"/>
                </a:solidFill>
                <a:effectLst/>
              </a:rPr>
              <a:t>, A. A. </a:t>
            </a:r>
            <a:r>
              <a:rPr lang="en-US" sz="1200" dirty="0" err="1">
                <a:solidFill>
                  <a:schemeClr val="bg1"/>
                </a:solidFill>
                <a:effectLst/>
              </a:rPr>
              <a:t>Gitelson</a:t>
            </a:r>
            <a:r>
              <a:rPr lang="en-US" sz="1200" dirty="0">
                <a:solidFill>
                  <a:schemeClr val="bg1"/>
                </a:solidFill>
                <a:effectLst/>
              </a:rPr>
              <a:t>, T. J. </a:t>
            </a:r>
            <a:r>
              <a:rPr lang="en-US" sz="1200" dirty="0" err="1">
                <a:solidFill>
                  <a:schemeClr val="bg1"/>
                </a:solidFill>
                <a:effectLst/>
              </a:rPr>
              <a:t>Arkebauer</a:t>
            </a:r>
            <a:r>
              <a:rPr lang="en-US" sz="1200" dirty="0">
                <a:solidFill>
                  <a:schemeClr val="bg1"/>
                </a:solidFill>
                <a:effectLst/>
              </a:rPr>
              <a:t>, et D. C. </a:t>
            </a:r>
            <a:r>
              <a:rPr lang="en-US" sz="1200" dirty="0" err="1">
                <a:solidFill>
                  <a:schemeClr val="bg1"/>
                </a:solidFill>
                <a:effectLst/>
              </a:rPr>
              <a:t>Rundquist</a:t>
            </a:r>
            <a:r>
              <a:rPr lang="en-US" sz="1200" dirty="0">
                <a:solidFill>
                  <a:schemeClr val="bg1"/>
                </a:solidFill>
                <a:effectLst/>
              </a:rPr>
              <a:t>, « Non-destructive detection of water stress and estimation of relative water content in maize », </a:t>
            </a:r>
            <a:r>
              <a:rPr lang="en-US" sz="1200" i="1" dirty="0">
                <a:solidFill>
                  <a:schemeClr val="bg1"/>
                </a:solidFill>
                <a:effectLst/>
              </a:rPr>
              <a:t>Geophysical Research Letters</a:t>
            </a:r>
            <a:r>
              <a:rPr lang="en-US" sz="1200" dirty="0">
                <a:solidFill>
                  <a:schemeClr val="bg1"/>
                </a:solidFill>
                <a:effectLst/>
              </a:rPr>
              <a:t>, vol. 36, n</a:t>
            </a:r>
            <a:r>
              <a:rPr lang="en-US" sz="1200" baseline="30000" dirty="0">
                <a:solidFill>
                  <a:schemeClr val="bg1"/>
                </a:solidFill>
                <a:effectLst/>
              </a:rPr>
              <a:t>o</a:t>
            </a:r>
            <a:r>
              <a:rPr lang="en-US" sz="1200" dirty="0">
                <a:solidFill>
                  <a:schemeClr val="bg1"/>
                </a:solidFill>
                <a:effectLst/>
              </a:rPr>
              <a:t> 12, 2009, </a:t>
            </a:r>
            <a:r>
              <a:rPr lang="en-US" sz="1200" dirty="0" err="1">
                <a:solidFill>
                  <a:schemeClr val="bg1"/>
                </a:solidFill>
                <a:effectLst/>
              </a:rPr>
              <a:t>doi</a:t>
            </a:r>
            <a:r>
              <a:rPr lang="en-US" sz="1200" dirty="0">
                <a:solidFill>
                  <a:schemeClr val="bg1"/>
                </a:solidFill>
                <a:effectLst/>
              </a:rPr>
              <a:t>: </a:t>
            </a:r>
            <a:r>
              <a:rPr lang="en-US" sz="1400" dirty="0">
                <a:effectLst/>
                <a:hlinkClick r:id="rId2"/>
              </a:rPr>
              <a:t>10.1029/2009GL038906</a:t>
            </a:r>
            <a:r>
              <a:rPr lang="en-US" sz="1400" dirty="0">
                <a:solidFill>
                  <a:schemeClr val="bg1"/>
                </a:solidFill>
                <a:effectLst/>
              </a:rPr>
              <a:t>.</a:t>
            </a:r>
          </a:p>
        </p:txBody>
      </p:sp>
      <p:pic>
        <p:nvPicPr>
          <p:cNvPr id="11" name="Image 10" descr="Une image contenant texte, ligne, capture d’écran, diagramme&#10;&#10;Description générée automatiquement">
            <a:extLst>
              <a:ext uri="{FF2B5EF4-FFF2-40B4-BE49-F238E27FC236}">
                <a16:creationId xmlns:a16="http://schemas.microsoft.com/office/drawing/2014/main" id="{A9E77A64-BE53-982D-0361-7B365140C8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8527" y="3493770"/>
            <a:ext cx="3226682" cy="2907030"/>
          </a:xfrm>
          <a:prstGeom prst="rect">
            <a:avLst/>
          </a:prstGeom>
        </p:spPr>
      </p:pic>
      <p:pic>
        <p:nvPicPr>
          <p:cNvPr id="13" name="Image 12" descr="Une image contenant texte, ligne, diagramme, capture d’écran&#10;&#10;Description générée automatiquement">
            <a:extLst>
              <a:ext uri="{FF2B5EF4-FFF2-40B4-BE49-F238E27FC236}">
                <a16:creationId xmlns:a16="http://schemas.microsoft.com/office/drawing/2014/main" id="{605DC49B-850C-F641-0C15-5B17E81ACA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58285" y="3657948"/>
            <a:ext cx="3631579" cy="2605263"/>
          </a:xfrm>
          <a:prstGeom prst="rect">
            <a:avLst/>
          </a:prstGeom>
        </p:spPr>
      </p:pic>
    </p:spTree>
    <p:extLst>
      <p:ext uri="{BB962C8B-B14F-4D97-AF65-F5344CB8AC3E}">
        <p14:creationId xmlns:p14="http://schemas.microsoft.com/office/powerpoint/2010/main" val="27944525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183215"/>
            <a:ext cx="7273636" cy="915436"/>
          </a:xfrm>
        </p:spPr>
        <p:txBody>
          <a:bodyPr>
            <a:noAutofit/>
          </a:bodyPr>
          <a:lstStyle/>
          <a:p>
            <a:r>
              <a:rPr lang="fr-FR" sz="1600" dirty="0"/>
              <a:t>Article : Suivi du statut hydrique de la vigne par télédétection hyper et multispectrale</a:t>
            </a:r>
            <a:endParaRPr lang="en-US" sz="1600" dirty="0"/>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23</a:t>
            </a:fld>
            <a:endParaRPr lang="fr-FR"/>
          </a:p>
        </p:txBody>
      </p:sp>
      <p:sp>
        <p:nvSpPr>
          <p:cNvPr id="7" name="Sous-titre 2">
            <a:extLst>
              <a:ext uri="{FF2B5EF4-FFF2-40B4-BE49-F238E27FC236}">
                <a16:creationId xmlns:a16="http://schemas.microsoft.com/office/drawing/2014/main" id="{205B5020-72BC-3592-07AC-543949EF0E40}"/>
              </a:ext>
            </a:extLst>
          </p:cNvPr>
          <p:cNvSpPr txBox="1">
            <a:spLocks/>
          </p:cNvSpPr>
          <p:nvPr/>
        </p:nvSpPr>
        <p:spPr>
          <a:xfrm>
            <a:off x="923719" y="2416950"/>
            <a:ext cx="9265310" cy="2003831"/>
          </a:xfrm>
          <a:prstGeom prst="rect">
            <a:avLst/>
          </a:prstGeom>
          <a:noFill/>
        </p:spPr>
        <p:txBody>
          <a:bodyPr vert="horz" lIns="91440" tIns="45720" rIns="91440" bIns="45720" rtlCol="0">
            <a:norm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marL="285750" indent="-285750" algn="l">
              <a:spcBef>
                <a:spcPts val="0"/>
              </a:spcBef>
              <a:spcAft>
                <a:spcPts val="600"/>
              </a:spcAft>
              <a:buClr>
                <a:schemeClr val="bg1"/>
              </a:buClr>
              <a:buFont typeface="Arial" panose="020B0604020202020204" pitchFamily="34" charset="0"/>
              <a:buChar char="•"/>
            </a:pPr>
            <a:r>
              <a:rPr lang="fr-FR" sz="1600" dirty="0">
                <a:solidFill>
                  <a:schemeClr val="bg1"/>
                </a:solidFill>
              </a:rPr>
              <a:t>Stress hydrique </a:t>
            </a:r>
            <a:r>
              <a:rPr lang="fr-FR" sz="1600" dirty="0">
                <a:solidFill>
                  <a:schemeClr val="bg1"/>
                </a:solidFill>
                <a:sym typeface="Wingdings" panose="05000000000000000000" pitchFamily="2" charset="2"/>
              </a:rPr>
              <a:t></a:t>
            </a:r>
            <a:r>
              <a:rPr lang="fr-FR" sz="1600" dirty="0">
                <a:solidFill>
                  <a:schemeClr val="bg1"/>
                </a:solidFill>
              </a:rPr>
              <a:t> modification des caractéristiques biophysiques et biochimiques du tissu des plantes </a:t>
            </a:r>
            <a:r>
              <a:rPr lang="fr-FR" sz="1600" dirty="0">
                <a:solidFill>
                  <a:schemeClr val="bg1"/>
                </a:solidFill>
                <a:sym typeface="Wingdings" panose="05000000000000000000" pitchFamily="2" charset="2"/>
              </a:rPr>
              <a:t></a:t>
            </a:r>
            <a:r>
              <a:rPr lang="fr-FR" sz="1600" dirty="0">
                <a:solidFill>
                  <a:schemeClr val="bg1"/>
                </a:solidFill>
              </a:rPr>
              <a:t> modification de leurs propriétés optiques</a:t>
            </a:r>
          </a:p>
          <a:p>
            <a:pPr marL="285750" indent="-285750" algn="l">
              <a:spcBef>
                <a:spcPts val="0"/>
              </a:spcBef>
              <a:spcAft>
                <a:spcPts val="600"/>
              </a:spcAft>
              <a:buClr>
                <a:schemeClr val="bg1"/>
              </a:buClr>
              <a:buFont typeface="Arial" panose="020B0604020202020204" pitchFamily="34" charset="0"/>
              <a:buChar char="•"/>
            </a:pPr>
            <a:r>
              <a:rPr lang="fr-FR" sz="1600" dirty="0">
                <a:solidFill>
                  <a:schemeClr val="bg1"/>
                </a:solidFill>
              </a:rPr>
              <a:t>Mesures </a:t>
            </a:r>
            <a:r>
              <a:rPr lang="fr-FR" sz="1600" dirty="0" err="1">
                <a:solidFill>
                  <a:schemeClr val="bg1"/>
                </a:solidFill>
              </a:rPr>
              <a:t>hyperspectrales</a:t>
            </a:r>
            <a:r>
              <a:rPr lang="fr-FR" sz="1600" dirty="0">
                <a:solidFill>
                  <a:schemeClr val="bg1"/>
                </a:solidFill>
              </a:rPr>
              <a:t> de référence </a:t>
            </a:r>
            <a:r>
              <a:rPr lang="fr-FR" sz="1600" dirty="0">
                <a:solidFill>
                  <a:schemeClr val="bg1"/>
                </a:solidFill>
                <a:sym typeface="Wingdings" panose="05000000000000000000" pitchFamily="2" charset="2"/>
              </a:rPr>
              <a:t> c</a:t>
            </a:r>
            <a:r>
              <a:rPr lang="fr-FR" sz="1600" dirty="0">
                <a:solidFill>
                  <a:schemeClr val="bg1"/>
                </a:solidFill>
              </a:rPr>
              <a:t>aractériser les gammes de longueurs d’onde où des modifications spectrales peuvent être observées</a:t>
            </a:r>
          </a:p>
          <a:p>
            <a:pPr marL="285750" indent="-285750" algn="l">
              <a:spcBef>
                <a:spcPts val="0"/>
              </a:spcBef>
              <a:spcAft>
                <a:spcPts val="600"/>
              </a:spcAft>
              <a:buClr>
                <a:schemeClr val="bg1"/>
              </a:buClr>
              <a:buFont typeface="Arial" panose="020B0604020202020204" pitchFamily="34" charset="0"/>
              <a:buChar char="•"/>
            </a:pPr>
            <a:endParaRPr lang="fr-FR" sz="1600" dirty="0">
              <a:solidFill>
                <a:schemeClr val="bg1"/>
              </a:solidFill>
            </a:endParaRPr>
          </a:p>
          <a:p>
            <a:pPr marL="285750" indent="-285750" algn="l">
              <a:spcBef>
                <a:spcPts val="0"/>
              </a:spcBef>
              <a:spcAft>
                <a:spcPts val="600"/>
              </a:spcAft>
              <a:buClr>
                <a:schemeClr val="bg1"/>
              </a:buClr>
              <a:buFont typeface="Arial" panose="020B0604020202020204" pitchFamily="34" charset="0"/>
              <a:buChar char="•"/>
            </a:pPr>
            <a:endParaRPr lang="fr-FR" sz="1600" dirty="0">
              <a:solidFill>
                <a:schemeClr val="bg1"/>
              </a:solidFill>
            </a:endParaRPr>
          </a:p>
        </p:txBody>
      </p:sp>
      <p:sp>
        <p:nvSpPr>
          <p:cNvPr id="10" name="ZoneTexte 9">
            <a:extLst>
              <a:ext uri="{FF2B5EF4-FFF2-40B4-BE49-F238E27FC236}">
                <a16:creationId xmlns:a16="http://schemas.microsoft.com/office/drawing/2014/main" id="{BD05F771-0B97-9746-6CC7-E4BC1E820E48}"/>
              </a:ext>
            </a:extLst>
          </p:cNvPr>
          <p:cNvSpPr txBox="1"/>
          <p:nvPr/>
        </p:nvSpPr>
        <p:spPr>
          <a:xfrm>
            <a:off x="2459182" y="1148891"/>
            <a:ext cx="6835543" cy="523220"/>
          </a:xfrm>
          <a:prstGeom prst="rect">
            <a:avLst/>
          </a:prstGeom>
          <a:noFill/>
        </p:spPr>
        <p:txBody>
          <a:bodyPr wrap="square">
            <a:spAutoFit/>
          </a:bodyPr>
          <a:lstStyle/>
          <a:p>
            <a:pPr>
              <a:spcBef>
                <a:spcPts val="0"/>
              </a:spcBef>
              <a:spcAft>
                <a:spcPts val="0"/>
              </a:spcAft>
            </a:pPr>
            <a:r>
              <a:rPr lang="fr-FR" sz="1400" dirty="0">
                <a:solidFill>
                  <a:schemeClr val="bg1"/>
                </a:solidFill>
                <a:effectLst/>
              </a:rPr>
              <a:t>E. Laroche, « Suivi du statut hydrique de la vigne par télédétection hyper et multispectrale », </a:t>
            </a:r>
            <a:r>
              <a:rPr lang="fr-FR" sz="1400" dirty="0" err="1">
                <a:solidFill>
                  <a:schemeClr val="bg1"/>
                </a:solidFill>
                <a:effectLst/>
              </a:rPr>
              <a:t>phd</a:t>
            </a:r>
            <a:r>
              <a:rPr lang="fr-FR" sz="1400" dirty="0">
                <a:solidFill>
                  <a:schemeClr val="bg1"/>
                </a:solidFill>
                <a:effectLst/>
              </a:rPr>
              <a:t>, 2021. [En ligne]. Disponible sur: </a:t>
            </a:r>
            <a:r>
              <a:rPr lang="fr-FR" sz="1400" dirty="0">
                <a:effectLst/>
                <a:hlinkClick r:id="rId2"/>
              </a:rPr>
              <a:t>https://oatao.univ-toulouse.fr/28858/</a:t>
            </a:r>
            <a:endParaRPr lang="fr-FR" sz="1400" dirty="0">
              <a:effectLst/>
            </a:endParaRPr>
          </a:p>
        </p:txBody>
      </p:sp>
    </p:spTree>
    <p:extLst>
      <p:ext uri="{BB962C8B-B14F-4D97-AF65-F5344CB8AC3E}">
        <p14:creationId xmlns:p14="http://schemas.microsoft.com/office/powerpoint/2010/main" val="3519860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183215"/>
            <a:ext cx="6915930" cy="640750"/>
          </a:xfrm>
        </p:spPr>
        <p:txBody>
          <a:bodyPr>
            <a:noAutofit/>
          </a:bodyPr>
          <a:lstStyle/>
          <a:p>
            <a:r>
              <a:rPr lang="fr-FR" sz="1400" dirty="0"/>
              <a:t>Article : </a:t>
            </a:r>
            <a:r>
              <a:rPr lang="en-US" sz="1400" dirty="0">
                <a:solidFill>
                  <a:schemeClr val="bg1"/>
                </a:solidFill>
                <a:effectLst/>
              </a:rPr>
              <a:t>Modelling Water Stress in a Shiraz Vineyard Using Hyperspectral Imaging and Machine Learning </a:t>
            </a:r>
            <a:endParaRPr lang="en-US" sz="1400" dirty="0"/>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24</a:t>
            </a:fld>
            <a:endParaRPr lang="fr-FR"/>
          </a:p>
        </p:txBody>
      </p:sp>
      <p:sp>
        <p:nvSpPr>
          <p:cNvPr id="7" name="Sous-titre 2">
            <a:extLst>
              <a:ext uri="{FF2B5EF4-FFF2-40B4-BE49-F238E27FC236}">
                <a16:creationId xmlns:a16="http://schemas.microsoft.com/office/drawing/2014/main" id="{205B5020-72BC-3592-07AC-543949EF0E40}"/>
              </a:ext>
            </a:extLst>
          </p:cNvPr>
          <p:cNvSpPr txBox="1">
            <a:spLocks/>
          </p:cNvSpPr>
          <p:nvPr/>
        </p:nvSpPr>
        <p:spPr>
          <a:xfrm>
            <a:off x="923719" y="2416950"/>
            <a:ext cx="9265310" cy="2003831"/>
          </a:xfrm>
          <a:prstGeom prst="rect">
            <a:avLst/>
          </a:prstGeom>
          <a:noFill/>
        </p:spPr>
        <p:txBody>
          <a:bodyPr vert="horz" lIns="91440" tIns="45720" rIns="91440" bIns="45720" rtlCol="0">
            <a:norm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marL="285750" indent="-285750" algn="l">
              <a:spcBef>
                <a:spcPts val="0"/>
              </a:spcBef>
              <a:spcAft>
                <a:spcPts val="600"/>
              </a:spcAft>
              <a:buClr>
                <a:schemeClr val="bg1"/>
              </a:buClr>
              <a:buFont typeface="Arial" panose="020B0604020202020204" pitchFamily="34" charset="0"/>
              <a:buChar char="•"/>
            </a:pPr>
            <a:r>
              <a:rPr lang="fr-FR" sz="1600" dirty="0">
                <a:solidFill>
                  <a:schemeClr val="bg1"/>
                </a:solidFill>
              </a:rPr>
              <a:t>Présente un </a:t>
            </a:r>
            <a:r>
              <a:rPr lang="fr-FR" sz="1600" dirty="0" err="1">
                <a:solidFill>
                  <a:schemeClr val="bg1"/>
                </a:solidFill>
              </a:rPr>
              <a:t>framework</a:t>
            </a:r>
            <a:r>
              <a:rPr lang="fr-FR" sz="1600" dirty="0">
                <a:solidFill>
                  <a:schemeClr val="bg1"/>
                </a:solidFill>
              </a:rPr>
              <a:t> de machine </a:t>
            </a:r>
            <a:r>
              <a:rPr lang="fr-FR" sz="1600" dirty="0" err="1">
                <a:solidFill>
                  <a:schemeClr val="bg1"/>
                </a:solidFill>
              </a:rPr>
              <a:t>learning</a:t>
            </a:r>
            <a:r>
              <a:rPr lang="fr-FR" sz="1600" dirty="0">
                <a:solidFill>
                  <a:schemeClr val="bg1"/>
                </a:solidFill>
              </a:rPr>
              <a:t> pour modéliser le stress en eau dans les vignobles en utilisant l’imagerie </a:t>
            </a:r>
            <a:r>
              <a:rPr lang="fr-FR" sz="1600" dirty="0" err="1">
                <a:solidFill>
                  <a:schemeClr val="bg1"/>
                </a:solidFill>
              </a:rPr>
              <a:t>hyperspectrale</a:t>
            </a:r>
            <a:endParaRPr lang="fr-FR" sz="1600" dirty="0">
              <a:solidFill>
                <a:schemeClr val="bg1"/>
              </a:solidFill>
            </a:endParaRPr>
          </a:p>
          <a:p>
            <a:pPr marL="285750" indent="-285750" algn="l">
              <a:spcBef>
                <a:spcPts val="0"/>
              </a:spcBef>
              <a:spcAft>
                <a:spcPts val="600"/>
              </a:spcAft>
              <a:buClr>
                <a:schemeClr val="bg1"/>
              </a:buClr>
              <a:buFont typeface="Arial" panose="020B0604020202020204" pitchFamily="34" charset="0"/>
              <a:buChar char="•"/>
            </a:pPr>
            <a:r>
              <a:rPr lang="fr-FR" sz="1600" dirty="0" err="1">
                <a:solidFill>
                  <a:schemeClr val="bg1"/>
                </a:solidFill>
              </a:rPr>
              <a:t>Random</a:t>
            </a:r>
            <a:r>
              <a:rPr lang="fr-FR" sz="1600" dirty="0">
                <a:solidFill>
                  <a:schemeClr val="bg1"/>
                </a:solidFill>
              </a:rPr>
              <a:t> Forest : </a:t>
            </a:r>
            <a:r>
              <a:rPr lang="fr-FR" sz="1600" dirty="0" err="1">
                <a:solidFill>
                  <a:schemeClr val="bg1"/>
                </a:solidFill>
              </a:rPr>
              <a:t>accuracy</a:t>
            </a:r>
            <a:r>
              <a:rPr lang="fr-FR" sz="1600" dirty="0">
                <a:solidFill>
                  <a:schemeClr val="bg1"/>
                </a:solidFill>
              </a:rPr>
              <a:t> = 83.3%</a:t>
            </a:r>
          </a:p>
          <a:p>
            <a:pPr marL="285750" indent="-285750" algn="l">
              <a:spcBef>
                <a:spcPts val="0"/>
              </a:spcBef>
              <a:spcAft>
                <a:spcPts val="600"/>
              </a:spcAft>
              <a:buClr>
                <a:schemeClr val="bg1"/>
              </a:buClr>
              <a:buFont typeface="Arial" panose="020B0604020202020204" pitchFamily="34" charset="0"/>
              <a:buChar char="•"/>
            </a:pPr>
            <a:r>
              <a:rPr lang="fr-FR" sz="1600" dirty="0">
                <a:solidFill>
                  <a:schemeClr val="bg1"/>
                </a:solidFill>
              </a:rPr>
              <a:t>On obtient des très bons résultats en sélectionnant uniquement les bandes spectrales les plus importantes</a:t>
            </a:r>
          </a:p>
          <a:p>
            <a:pPr marL="285750" indent="-285750" algn="l">
              <a:spcBef>
                <a:spcPts val="0"/>
              </a:spcBef>
              <a:spcAft>
                <a:spcPts val="600"/>
              </a:spcAft>
              <a:buClr>
                <a:schemeClr val="bg1"/>
              </a:buClr>
              <a:buFont typeface="Arial" panose="020B0604020202020204" pitchFamily="34" charset="0"/>
              <a:buChar char="•"/>
            </a:pPr>
            <a:endParaRPr lang="fr-FR" sz="1600" dirty="0">
              <a:solidFill>
                <a:schemeClr val="bg1"/>
              </a:solidFill>
            </a:endParaRPr>
          </a:p>
          <a:p>
            <a:pPr marL="285750" indent="-285750" algn="l">
              <a:spcBef>
                <a:spcPts val="0"/>
              </a:spcBef>
              <a:spcAft>
                <a:spcPts val="600"/>
              </a:spcAft>
              <a:buClr>
                <a:schemeClr val="bg1"/>
              </a:buClr>
              <a:buFont typeface="Arial" panose="020B0604020202020204" pitchFamily="34" charset="0"/>
              <a:buChar char="•"/>
            </a:pPr>
            <a:endParaRPr lang="fr-FR" sz="1600" dirty="0">
              <a:solidFill>
                <a:schemeClr val="bg1"/>
              </a:solidFill>
            </a:endParaRPr>
          </a:p>
        </p:txBody>
      </p:sp>
      <p:sp>
        <p:nvSpPr>
          <p:cNvPr id="10" name="ZoneTexte 9">
            <a:extLst>
              <a:ext uri="{FF2B5EF4-FFF2-40B4-BE49-F238E27FC236}">
                <a16:creationId xmlns:a16="http://schemas.microsoft.com/office/drawing/2014/main" id="{BD05F771-0B97-9746-6CC7-E4BC1E820E48}"/>
              </a:ext>
            </a:extLst>
          </p:cNvPr>
          <p:cNvSpPr txBox="1"/>
          <p:nvPr/>
        </p:nvSpPr>
        <p:spPr>
          <a:xfrm>
            <a:off x="2187877" y="887635"/>
            <a:ext cx="7518831" cy="430887"/>
          </a:xfrm>
          <a:prstGeom prst="rect">
            <a:avLst/>
          </a:prstGeom>
          <a:noFill/>
        </p:spPr>
        <p:txBody>
          <a:bodyPr wrap="square">
            <a:spAutoFit/>
          </a:bodyPr>
          <a:lstStyle/>
          <a:p>
            <a:pPr>
              <a:spcBef>
                <a:spcPts val="0"/>
              </a:spcBef>
              <a:spcAft>
                <a:spcPts val="0"/>
              </a:spcAft>
            </a:pPr>
            <a:r>
              <a:rPr lang="en-US" sz="1100" dirty="0">
                <a:solidFill>
                  <a:schemeClr val="bg1"/>
                </a:solidFill>
                <a:effectLst/>
              </a:rPr>
              <a:t>K. </a:t>
            </a:r>
            <a:r>
              <a:rPr lang="en-US" sz="1100" dirty="0" err="1">
                <a:solidFill>
                  <a:schemeClr val="bg1"/>
                </a:solidFill>
                <a:effectLst/>
              </a:rPr>
              <a:t>Loggenberg</a:t>
            </a:r>
            <a:r>
              <a:rPr lang="en-US" sz="1100" dirty="0">
                <a:solidFill>
                  <a:schemeClr val="bg1"/>
                </a:solidFill>
                <a:effectLst/>
              </a:rPr>
              <a:t>, A. </a:t>
            </a:r>
            <a:r>
              <a:rPr lang="en-US" sz="1100" dirty="0" err="1">
                <a:solidFill>
                  <a:schemeClr val="bg1"/>
                </a:solidFill>
                <a:effectLst/>
              </a:rPr>
              <a:t>Strever</a:t>
            </a:r>
            <a:r>
              <a:rPr lang="en-US" sz="1100" dirty="0">
                <a:solidFill>
                  <a:schemeClr val="bg1"/>
                </a:solidFill>
                <a:effectLst/>
              </a:rPr>
              <a:t>, B. </a:t>
            </a:r>
            <a:r>
              <a:rPr lang="en-US" sz="1100" dirty="0" err="1">
                <a:solidFill>
                  <a:schemeClr val="bg1"/>
                </a:solidFill>
                <a:effectLst/>
              </a:rPr>
              <a:t>Greyling</a:t>
            </a:r>
            <a:r>
              <a:rPr lang="en-US" sz="1100" dirty="0">
                <a:solidFill>
                  <a:schemeClr val="bg1"/>
                </a:solidFill>
                <a:effectLst/>
              </a:rPr>
              <a:t>, et N. Poona, « Modelling Water Stress in a Shiraz Vineyard Using Hyperspectral Imaging and Machine Learning », </a:t>
            </a:r>
            <a:r>
              <a:rPr lang="en-US" sz="1100" i="1" dirty="0">
                <a:solidFill>
                  <a:schemeClr val="bg1"/>
                </a:solidFill>
                <a:effectLst/>
              </a:rPr>
              <a:t>Remote Sensing</a:t>
            </a:r>
            <a:r>
              <a:rPr lang="en-US" sz="1100" dirty="0">
                <a:solidFill>
                  <a:schemeClr val="bg1"/>
                </a:solidFill>
                <a:effectLst/>
              </a:rPr>
              <a:t>, vol. 10, n</a:t>
            </a:r>
            <a:r>
              <a:rPr lang="en-US" sz="1100" baseline="30000" dirty="0">
                <a:solidFill>
                  <a:schemeClr val="bg1"/>
                </a:solidFill>
                <a:effectLst/>
              </a:rPr>
              <a:t>o</a:t>
            </a:r>
            <a:r>
              <a:rPr lang="en-US" sz="1100" dirty="0">
                <a:solidFill>
                  <a:schemeClr val="bg1"/>
                </a:solidFill>
                <a:effectLst/>
              </a:rPr>
              <a:t> 2, Art. n</a:t>
            </a:r>
            <a:r>
              <a:rPr lang="en-US" sz="1100" baseline="30000" dirty="0">
                <a:solidFill>
                  <a:schemeClr val="bg1"/>
                </a:solidFill>
                <a:effectLst/>
              </a:rPr>
              <a:t>o</a:t>
            </a:r>
            <a:r>
              <a:rPr lang="en-US" sz="1100" dirty="0">
                <a:solidFill>
                  <a:schemeClr val="bg1"/>
                </a:solidFill>
                <a:effectLst/>
              </a:rPr>
              <a:t> 2, </a:t>
            </a:r>
            <a:r>
              <a:rPr lang="en-US" sz="1100" dirty="0" err="1">
                <a:solidFill>
                  <a:schemeClr val="bg1"/>
                </a:solidFill>
                <a:effectLst/>
              </a:rPr>
              <a:t>févr</a:t>
            </a:r>
            <a:r>
              <a:rPr lang="en-US" sz="1100" dirty="0">
                <a:solidFill>
                  <a:schemeClr val="bg1"/>
                </a:solidFill>
                <a:effectLst/>
              </a:rPr>
              <a:t>. 2018, </a:t>
            </a:r>
            <a:r>
              <a:rPr lang="en-US" sz="1100" dirty="0" err="1">
                <a:solidFill>
                  <a:schemeClr val="bg1"/>
                </a:solidFill>
                <a:effectLst/>
              </a:rPr>
              <a:t>doi</a:t>
            </a:r>
            <a:r>
              <a:rPr lang="en-US" sz="1100" dirty="0">
                <a:solidFill>
                  <a:schemeClr val="bg1"/>
                </a:solidFill>
                <a:effectLst/>
              </a:rPr>
              <a:t>: </a:t>
            </a:r>
            <a:r>
              <a:rPr lang="en-US" sz="1100" dirty="0">
                <a:effectLst/>
                <a:hlinkClick r:id="rId2"/>
              </a:rPr>
              <a:t>10.3390/rs10020202</a:t>
            </a:r>
            <a:r>
              <a:rPr lang="en-US" sz="1100" dirty="0">
                <a:solidFill>
                  <a:schemeClr val="bg1"/>
                </a:solidFill>
                <a:effectLst/>
              </a:rPr>
              <a:t>.</a:t>
            </a:r>
          </a:p>
        </p:txBody>
      </p:sp>
      <p:pic>
        <p:nvPicPr>
          <p:cNvPr id="5" name="Image 4" descr="Une image contenant texte, capture d’écran, Police, nombre&#10;&#10;Description générée automatiquement">
            <a:extLst>
              <a:ext uri="{FF2B5EF4-FFF2-40B4-BE49-F238E27FC236}">
                <a16:creationId xmlns:a16="http://schemas.microsoft.com/office/drawing/2014/main" id="{DEC27678-B0F4-D8DB-C2F5-C6C7464677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2646" y="4207479"/>
            <a:ext cx="6092105" cy="1256579"/>
          </a:xfrm>
          <a:prstGeom prst="rect">
            <a:avLst/>
          </a:prstGeom>
        </p:spPr>
      </p:pic>
    </p:spTree>
    <p:extLst>
      <p:ext uri="{BB962C8B-B14F-4D97-AF65-F5344CB8AC3E}">
        <p14:creationId xmlns:p14="http://schemas.microsoft.com/office/powerpoint/2010/main" val="23897301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3413774" y="183215"/>
            <a:ext cx="6001533" cy="600556"/>
          </a:xfrm>
        </p:spPr>
        <p:txBody>
          <a:bodyPr>
            <a:noAutofit/>
          </a:bodyPr>
          <a:lstStyle/>
          <a:p>
            <a:r>
              <a:rPr lang="en-US" sz="1200" dirty="0"/>
              <a:t>Article : Senescence and death of plant organs: Nutrient recycling and developmental regulation</a:t>
            </a: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25</a:t>
            </a:fld>
            <a:endParaRPr lang="fr-FR"/>
          </a:p>
        </p:txBody>
      </p:sp>
      <p:pic>
        <p:nvPicPr>
          <p:cNvPr id="6" name="Image 5" descr="Une image contenant texte, capture d’écran, Police, conception&#10;&#10;Description générée automatiquement">
            <a:extLst>
              <a:ext uri="{FF2B5EF4-FFF2-40B4-BE49-F238E27FC236}">
                <a16:creationId xmlns:a16="http://schemas.microsoft.com/office/drawing/2014/main" id="{179E58FD-C30D-6281-7BAE-904145FA01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7930" y="3910540"/>
            <a:ext cx="4317972" cy="2386473"/>
          </a:xfrm>
          <a:prstGeom prst="rect">
            <a:avLst/>
          </a:prstGeom>
        </p:spPr>
      </p:pic>
      <p:sp>
        <p:nvSpPr>
          <p:cNvPr id="8" name="ZoneTexte 7">
            <a:extLst>
              <a:ext uri="{FF2B5EF4-FFF2-40B4-BE49-F238E27FC236}">
                <a16:creationId xmlns:a16="http://schemas.microsoft.com/office/drawing/2014/main" id="{EF5A5BA4-76DC-CD22-BE64-55C1A3CADFAD}"/>
              </a:ext>
            </a:extLst>
          </p:cNvPr>
          <p:cNvSpPr txBox="1"/>
          <p:nvPr/>
        </p:nvSpPr>
        <p:spPr>
          <a:xfrm>
            <a:off x="2533367" y="783692"/>
            <a:ext cx="7605422" cy="430887"/>
          </a:xfrm>
          <a:prstGeom prst="rect">
            <a:avLst/>
          </a:prstGeom>
          <a:noFill/>
        </p:spPr>
        <p:txBody>
          <a:bodyPr wrap="square">
            <a:spAutoFit/>
          </a:bodyPr>
          <a:lstStyle/>
          <a:p>
            <a:pPr>
              <a:spcBef>
                <a:spcPts val="0"/>
              </a:spcBef>
              <a:spcAft>
                <a:spcPts val="0"/>
              </a:spcAft>
            </a:pPr>
            <a:r>
              <a:rPr lang="en-US" sz="1100" dirty="0">
                <a:solidFill>
                  <a:schemeClr val="bg1"/>
                </a:solidFill>
                <a:effectLst/>
              </a:rPr>
              <a:t>A. </a:t>
            </a:r>
            <a:r>
              <a:rPr lang="en-US" sz="1100" dirty="0" err="1">
                <a:solidFill>
                  <a:schemeClr val="bg1"/>
                </a:solidFill>
                <a:effectLst/>
              </a:rPr>
              <a:t>Guiboileau</a:t>
            </a:r>
            <a:r>
              <a:rPr lang="en-US" sz="1100" dirty="0">
                <a:solidFill>
                  <a:schemeClr val="bg1"/>
                </a:solidFill>
                <a:effectLst/>
              </a:rPr>
              <a:t>, R. </a:t>
            </a:r>
            <a:r>
              <a:rPr lang="en-US" sz="1100" dirty="0" err="1">
                <a:solidFill>
                  <a:schemeClr val="bg1"/>
                </a:solidFill>
                <a:effectLst/>
              </a:rPr>
              <a:t>Sormani</a:t>
            </a:r>
            <a:r>
              <a:rPr lang="en-US" sz="1100" dirty="0">
                <a:solidFill>
                  <a:schemeClr val="bg1"/>
                </a:solidFill>
                <a:effectLst/>
              </a:rPr>
              <a:t>, C. Meyer, et C. </a:t>
            </a:r>
            <a:r>
              <a:rPr lang="en-US" sz="1100" dirty="0" err="1">
                <a:solidFill>
                  <a:schemeClr val="bg1"/>
                </a:solidFill>
                <a:effectLst/>
              </a:rPr>
              <a:t>Masclaux-Daubresse</a:t>
            </a:r>
            <a:r>
              <a:rPr lang="en-US" sz="1100" dirty="0">
                <a:solidFill>
                  <a:schemeClr val="bg1"/>
                </a:solidFill>
                <a:effectLst/>
              </a:rPr>
              <a:t>, « Senescence and death of plant organs: Nutrient recycling and developmental regulation », </a:t>
            </a:r>
            <a:r>
              <a:rPr lang="en-US" sz="1100" i="1" dirty="0" err="1">
                <a:solidFill>
                  <a:schemeClr val="bg1"/>
                </a:solidFill>
                <a:effectLst/>
              </a:rPr>
              <a:t>Comptes</a:t>
            </a:r>
            <a:r>
              <a:rPr lang="en-US" sz="1100" i="1" dirty="0">
                <a:solidFill>
                  <a:schemeClr val="bg1"/>
                </a:solidFill>
                <a:effectLst/>
              </a:rPr>
              <a:t> </a:t>
            </a:r>
            <a:r>
              <a:rPr lang="en-US" sz="1100" i="1" dirty="0" err="1">
                <a:solidFill>
                  <a:schemeClr val="bg1"/>
                </a:solidFill>
                <a:effectLst/>
              </a:rPr>
              <a:t>Rendus</a:t>
            </a:r>
            <a:r>
              <a:rPr lang="en-US" sz="1100" i="1" dirty="0">
                <a:solidFill>
                  <a:schemeClr val="bg1"/>
                </a:solidFill>
                <a:effectLst/>
              </a:rPr>
              <a:t> </a:t>
            </a:r>
            <a:r>
              <a:rPr lang="en-US" sz="1100" i="1" dirty="0" err="1">
                <a:solidFill>
                  <a:schemeClr val="bg1"/>
                </a:solidFill>
                <a:effectLst/>
              </a:rPr>
              <a:t>Biologies</a:t>
            </a:r>
            <a:r>
              <a:rPr lang="en-US" sz="1100" dirty="0">
                <a:solidFill>
                  <a:schemeClr val="bg1"/>
                </a:solidFill>
                <a:effectLst/>
              </a:rPr>
              <a:t>, vol. 333, n</a:t>
            </a:r>
            <a:r>
              <a:rPr lang="en-US" sz="1100" baseline="30000" dirty="0">
                <a:solidFill>
                  <a:schemeClr val="bg1"/>
                </a:solidFill>
                <a:effectLst/>
              </a:rPr>
              <a:t>o</a:t>
            </a:r>
            <a:r>
              <a:rPr lang="en-US" sz="1100" dirty="0">
                <a:solidFill>
                  <a:schemeClr val="bg1"/>
                </a:solidFill>
                <a:effectLst/>
              </a:rPr>
              <a:t> 4, p. 382‑391, </a:t>
            </a:r>
            <a:r>
              <a:rPr lang="en-US" sz="1100" dirty="0" err="1">
                <a:solidFill>
                  <a:schemeClr val="bg1"/>
                </a:solidFill>
                <a:effectLst/>
              </a:rPr>
              <a:t>avr</a:t>
            </a:r>
            <a:r>
              <a:rPr lang="en-US" sz="1100" dirty="0">
                <a:solidFill>
                  <a:schemeClr val="bg1"/>
                </a:solidFill>
                <a:effectLst/>
              </a:rPr>
              <a:t>. 2010, </a:t>
            </a:r>
            <a:r>
              <a:rPr lang="en-US" sz="1100" dirty="0" err="1">
                <a:solidFill>
                  <a:schemeClr val="bg1"/>
                </a:solidFill>
                <a:effectLst/>
              </a:rPr>
              <a:t>doi</a:t>
            </a:r>
            <a:r>
              <a:rPr lang="en-US" sz="1100" dirty="0">
                <a:solidFill>
                  <a:schemeClr val="bg1"/>
                </a:solidFill>
                <a:effectLst/>
              </a:rPr>
              <a:t>: </a:t>
            </a:r>
            <a:r>
              <a:rPr lang="en-US" sz="1100" dirty="0">
                <a:effectLst/>
                <a:hlinkClick r:id="rId3"/>
              </a:rPr>
              <a:t>10.1016/j.crvi.2010.01.016</a:t>
            </a:r>
            <a:r>
              <a:rPr lang="en-US" sz="1100" dirty="0">
                <a:solidFill>
                  <a:schemeClr val="bg1"/>
                </a:solidFill>
                <a:effectLst/>
              </a:rPr>
              <a:t>.</a:t>
            </a:r>
          </a:p>
        </p:txBody>
      </p:sp>
      <p:sp>
        <p:nvSpPr>
          <p:cNvPr id="9" name="ZoneTexte 8">
            <a:extLst>
              <a:ext uri="{FF2B5EF4-FFF2-40B4-BE49-F238E27FC236}">
                <a16:creationId xmlns:a16="http://schemas.microsoft.com/office/drawing/2014/main" id="{3B5593F1-A453-1F13-8312-1A8A98FE2174}"/>
              </a:ext>
            </a:extLst>
          </p:cNvPr>
          <p:cNvSpPr txBox="1"/>
          <p:nvPr/>
        </p:nvSpPr>
        <p:spPr>
          <a:xfrm>
            <a:off x="543788" y="2118380"/>
            <a:ext cx="8208325" cy="1477328"/>
          </a:xfrm>
          <a:prstGeom prst="rect">
            <a:avLst/>
          </a:prstGeom>
          <a:noFill/>
        </p:spPr>
        <p:txBody>
          <a:bodyPr wrap="square" rtlCol="0">
            <a:spAutoFit/>
          </a:bodyPr>
          <a:lstStyle/>
          <a:p>
            <a:r>
              <a:rPr lang="fr-FR" dirty="0">
                <a:solidFill>
                  <a:schemeClr val="bg1"/>
                </a:solidFill>
                <a:sym typeface="Wingdings" panose="05000000000000000000" pitchFamily="2" charset="2"/>
              </a:rPr>
              <a:t>Sénescence des feuilles (invisible à l’œil nu aux premiers stades):</a:t>
            </a:r>
          </a:p>
          <a:p>
            <a:r>
              <a:rPr lang="fr-FR" dirty="0">
                <a:solidFill>
                  <a:schemeClr val="bg1"/>
                </a:solidFill>
                <a:sym typeface="Wingdings" panose="05000000000000000000" pitchFamily="2" charset="2"/>
              </a:rPr>
              <a:t>-   Processus normalement lié à l’âge </a:t>
            </a:r>
          </a:p>
          <a:p>
            <a:pPr marL="285750" indent="-285750">
              <a:buFontTx/>
              <a:buChar char="-"/>
            </a:pPr>
            <a:r>
              <a:rPr lang="fr-FR" dirty="0">
                <a:solidFill>
                  <a:schemeClr val="bg1"/>
                </a:solidFill>
                <a:sym typeface="Wingdings" panose="05000000000000000000" pitchFamily="2" charset="2"/>
              </a:rPr>
              <a:t>Processus continu</a:t>
            </a:r>
          </a:p>
          <a:p>
            <a:pPr marL="285750" indent="-285750">
              <a:buFontTx/>
              <a:buChar char="-"/>
            </a:pPr>
            <a:r>
              <a:rPr lang="fr-FR" dirty="0">
                <a:solidFill>
                  <a:schemeClr val="bg1"/>
                </a:solidFill>
                <a:sym typeface="Wingdings" panose="05000000000000000000" pitchFamily="2" charset="2"/>
              </a:rPr>
              <a:t>De la pointe vers la base de la feuille</a:t>
            </a:r>
          </a:p>
          <a:p>
            <a:pPr marL="285750" indent="-285750">
              <a:buFontTx/>
              <a:buChar char="-"/>
            </a:pPr>
            <a:r>
              <a:rPr lang="fr-FR" dirty="0">
                <a:solidFill>
                  <a:schemeClr val="bg1"/>
                </a:solidFill>
                <a:sym typeface="Wingdings" panose="05000000000000000000" pitchFamily="2" charset="2"/>
              </a:rPr>
              <a:t>Si la plante flétri, des dommages irréversibles ont déjà été causés</a:t>
            </a:r>
            <a:endParaRPr lang="en-US" dirty="0">
              <a:solidFill>
                <a:schemeClr val="bg1"/>
              </a:solidFill>
            </a:endParaRPr>
          </a:p>
        </p:txBody>
      </p:sp>
    </p:spTree>
    <p:extLst>
      <p:ext uri="{BB962C8B-B14F-4D97-AF65-F5344CB8AC3E}">
        <p14:creationId xmlns:p14="http://schemas.microsoft.com/office/powerpoint/2010/main" val="527851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1" y="451658"/>
            <a:ext cx="8101635" cy="985256"/>
          </a:xfrm>
        </p:spPr>
        <p:txBody>
          <a:bodyPr>
            <a:noAutofit/>
          </a:bodyPr>
          <a:lstStyle/>
          <a:p>
            <a:r>
              <a:rPr lang="fr-FR" sz="1800" dirty="0"/>
              <a:t>1 – Adaptative minimal </a:t>
            </a:r>
            <a:r>
              <a:rPr lang="fr-FR" sz="1800" dirty="0" err="1"/>
              <a:t>ensembling</a:t>
            </a:r>
            <a:r>
              <a:rPr lang="fr-FR" sz="1800" dirty="0"/>
              <a:t> + </a:t>
            </a:r>
            <a:r>
              <a:rPr lang="fr-FR" sz="1800" dirty="0" err="1"/>
              <a:t>Efficientnet</a:t>
            </a:r>
            <a:r>
              <a:rPr lang="fr-FR" sz="1800" dirty="0"/>
              <a:t> </a:t>
            </a:r>
            <a:endParaRPr lang="en-US" sz="1800" dirty="0"/>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3</a:t>
            </a:fld>
            <a:endParaRPr lang="fr-FR"/>
          </a:p>
        </p:txBody>
      </p:sp>
      <p:sp>
        <p:nvSpPr>
          <p:cNvPr id="8" name="Sous-titre 2">
            <a:extLst>
              <a:ext uri="{FF2B5EF4-FFF2-40B4-BE49-F238E27FC236}">
                <a16:creationId xmlns:a16="http://schemas.microsoft.com/office/drawing/2014/main" id="{A6305FC0-98BE-5D70-C4C8-C18296DFE8D1}"/>
              </a:ext>
            </a:extLst>
          </p:cNvPr>
          <p:cNvSpPr>
            <a:spLocks noGrp="1"/>
          </p:cNvSpPr>
          <p:nvPr>
            <p:ph type="subTitle" idx="1"/>
          </p:nvPr>
        </p:nvSpPr>
        <p:spPr>
          <a:xfrm>
            <a:off x="770326" y="2311121"/>
            <a:ext cx="9720152" cy="4089679"/>
          </a:xfrm>
        </p:spPr>
        <p:txBody>
          <a:bodyPr>
            <a:normAutofit/>
          </a:bodyPr>
          <a:lstStyle/>
          <a:p>
            <a:pPr algn="l"/>
            <a:endParaRPr lang="en-US" dirty="0">
              <a:solidFill>
                <a:schemeClr val="bg1"/>
              </a:solidFill>
            </a:endParaRPr>
          </a:p>
          <a:p>
            <a:pPr algn="l"/>
            <a:endParaRPr lang="fr-FR" dirty="0">
              <a:solidFill>
                <a:schemeClr val="bg1"/>
              </a:solidFill>
            </a:endParaRPr>
          </a:p>
        </p:txBody>
      </p:sp>
      <p:pic>
        <p:nvPicPr>
          <p:cNvPr id="5" name="Image 4" descr="Une image contenant texte, capture d’écran, diagramme, conception&#10;&#10;Description générée automatiquement">
            <a:extLst>
              <a:ext uri="{FF2B5EF4-FFF2-40B4-BE49-F238E27FC236}">
                <a16:creationId xmlns:a16="http://schemas.microsoft.com/office/drawing/2014/main" id="{2F0813FF-D142-C93B-75ED-AFCA75F12C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4811" y="2210637"/>
            <a:ext cx="3645853" cy="3389044"/>
          </a:xfrm>
          <a:prstGeom prst="rect">
            <a:avLst/>
          </a:prstGeom>
        </p:spPr>
      </p:pic>
      <p:sp>
        <p:nvSpPr>
          <p:cNvPr id="6" name="Sous-titre 2">
            <a:extLst>
              <a:ext uri="{FF2B5EF4-FFF2-40B4-BE49-F238E27FC236}">
                <a16:creationId xmlns:a16="http://schemas.microsoft.com/office/drawing/2014/main" id="{1F46918C-48C9-D94D-6081-694258B61743}"/>
              </a:ext>
            </a:extLst>
          </p:cNvPr>
          <p:cNvSpPr txBox="1">
            <a:spLocks/>
          </p:cNvSpPr>
          <p:nvPr/>
        </p:nvSpPr>
        <p:spPr>
          <a:xfrm>
            <a:off x="1041631" y="2494503"/>
            <a:ext cx="5921875" cy="1239894"/>
          </a:xfrm>
          <a:prstGeom prst="rect">
            <a:avLst/>
          </a:prstGeom>
          <a:noFill/>
        </p:spPr>
        <p:txBody>
          <a:bodyPr vert="horz" lIns="91440" tIns="45720" rIns="91440" bIns="45720" rtlCol="0">
            <a:norm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l">
              <a:spcBef>
                <a:spcPts val="400"/>
              </a:spcBef>
            </a:pPr>
            <a:r>
              <a:rPr lang="fr-FR" sz="1800" dirty="0">
                <a:solidFill>
                  <a:schemeClr val="bg1"/>
                </a:solidFill>
              </a:rPr>
              <a:t>Model = </a:t>
            </a:r>
            <a:r>
              <a:rPr lang="fr-FR" sz="1800" dirty="0" err="1">
                <a:solidFill>
                  <a:schemeClr val="bg1"/>
                </a:solidFill>
              </a:rPr>
              <a:t>EfficientNet</a:t>
            </a:r>
            <a:r>
              <a:rPr lang="fr-FR" sz="1800" dirty="0">
                <a:solidFill>
                  <a:schemeClr val="bg1"/>
                </a:solidFill>
              </a:rPr>
              <a:t> + Adaptative Minimal </a:t>
            </a:r>
            <a:r>
              <a:rPr lang="fr-FR" sz="1800" dirty="0" err="1">
                <a:solidFill>
                  <a:schemeClr val="bg1"/>
                </a:solidFill>
              </a:rPr>
              <a:t>Ensembling</a:t>
            </a:r>
            <a:endParaRPr lang="fr-FR" sz="1800" dirty="0">
              <a:solidFill>
                <a:schemeClr val="bg1"/>
              </a:solidFill>
            </a:endParaRPr>
          </a:p>
          <a:p>
            <a:pPr algn="l">
              <a:spcBef>
                <a:spcPts val="400"/>
              </a:spcBef>
            </a:pPr>
            <a:r>
              <a:rPr lang="en-US" sz="1800" dirty="0">
                <a:solidFill>
                  <a:schemeClr val="bg1"/>
                </a:solidFill>
              </a:rPr>
              <a:t>Accuracy = 100%</a:t>
            </a:r>
          </a:p>
          <a:p>
            <a:pPr algn="l">
              <a:spcBef>
                <a:spcPts val="400"/>
              </a:spcBef>
            </a:pPr>
            <a:r>
              <a:rPr lang="en-US" sz="1800" dirty="0">
                <a:solidFill>
                  <a:schemeClr val="bg1"/>
                </a:solidFill>
              </a:rPr>
              <a:t>Parameters = 10M</a:t>
            </a:r>
          </a:p>
        </p:txBody>
      </p:sp>
      <p:sp>
        <p:nvSpPr>
          <p:cNvPr id="3" name="Sous-titre 2">
            <a:extLst>
              <a:ext uri="{FF2B5EF4-FFF2-40B4-BE49-F238E27FC236}">
                <a16:creationId xmlns:a16="http://schemas.microsoft.com/office/drawing/2014/main" id="{1B415EEA-7C98-B69C-E9C5-32D6D1EEF533}"/>
              </a:ext>
            </a:extLst>
          </p:cNvPr>
          <p:cNvSpPr txBox="1">
            <a:spLocks/>
          </p:cNvSpPr>
          <p:nvPr/>
        </p:nvSpPr>
        <p:spPr>
          <a:xfrm>
            <a:off x="1041632" y="3988657"/>
            <a:ext cx="5921876" cy="1239894"/>
          </a:xfrm>
          <a:prstGeom prst="rect">
            <a:avLst/>
          </a:prstGeom>
          <a:noFill/>
        </p:spPr>
        <p:txBody>
          <a:bodyPr vert="horz" lIns="91440" tIns="45720" rIns="91440" bIns="45720" rtlCol="0">
            <a:norm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l"/>
            <a:r>
              <a:rPr lang="fr-FR" sz="1900" dirty="0">
                <a:solidFill>
                  <a:schemeClr val="bg1"/>
                </a:solidFill>
              </a:rPr>
              <a:t>Adaptative Minimal </a:t>
            </a:r>
            <a:r>
              <a:rPr lang="fr-FR" sz="1900" dirty="0" err="1">
                <a:solidFill>
                  <a:schemeClr val="bg1"/>
                </a:solidFill>
              </a:rPr>
              <a:t>Ensembling</a:t>
            </a:r>
            <a:r>
              <a:rPr lang="fr-FR" sz="1900" dirty="0">
                <a:solidFill>
                  <a:schemeClr val="bg1"/>
                </a:solidFill>
              </a:rPr>
              <a:t>: on combine plusieurs prédictions pour améliorer les performances globales d’un ensemble de modèles</a:t>
            </a:r>
          </a:p>
        </p:txBody>
      </p:sp>
      <p:sp>
        <p:nvSpPr>
          <p:cNvPr id="7" name="Sous-titre 2">
            <a:extLst>
              <a:ext uri="{FF2B5EF4-FFF2-40B4-BE49-F238E27FC236}">
                <a16:creationId xmlns:a16="http://schemas.microsoft.com/office/drawing/2014/main" id="{878E3D73-9FAF-28B2-AF4D-A65CE8402F80}"/>
              </a:ext>
            </a:extLst>
          </p:cNvPr>
          <p:cNvSpPr txBox="1">
            <a:spLocks/>
          </p:cNvSpPr>
          <p:nvPr/>
        </p:nvSpPr>
        <p:spPr>
          <a:xfrm>
            <a:off x="1041632" y="5261390"/>
            <a:ext cx="5158200" cy="1239894"/>
          </a:xfrm>
          <a:prstGeom prst="rect">
            <a:avLst/>
          </a:prstGeom>
          <a:noFill/>
        </p:spPr>
        <p:txBody>
          <a:bodyPr vert="horz" lIns="91440" tIns="45720" rIns="91440" bIns="45720" rtlCol="0">
            <a:normAutofit fontScale="92500" lnSpcReduction="10000"/>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algn="l"/>
            <a:r>
              <a:rPr lang="fr-FR" dirty="0" err="1">
                <a:solidFill>
                  <a:schemeClr val="bg1"/>
                </a:solidFill>
              </a:rPr>
              <a:t>EfficientNet</a:t>
            </a:r>
            <a:r>
              <a:rPr lang="fr-FR" dirty="0">
                <a:solidFill>
                  <a:schemeClr val="bg1"/>
                </a:solidFill>
              </a:rPr>
              <a:t>: équilibre optimal entre précision/efficacité, atteint des performances supérieures tout en utilisant moins de ressources computationnelles que d'autres modèles </a:t>
            </a:r>
          </a:p>
        </p:txBody>
      </p:sp>
    </p:spTree>
    <p:extLst>
      <p:ext uri="{BB962C8B-B14F-4D97-AF65-F5344CB8AC3E}">
        <p14:creationId xmlns:p14="http://schemas.microsoft.com/office/powerpoint/2010/main" val="1513444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1" y="451658"/>
            <a:ext cx="8101635" cy="985256"/>
          </a:xfrm>
        </p:spPr>
        <p:txBody>
          <a:bodyPr>
            <a:noAutofit/>
          </a:bodyPr>
          <a:lstStyle/>
          <a:p>
            <a:r>
              <a:rPr lang="fr-FR" sz="1800" dirty="0"/>
              <a:t>2 – mu2Net+   (</a:t>
            </a:r>
            <a:r>
              <a:rPr lang="fr-FR" sz="1800" dirty="0" err="1"/>
              <a:t>ViT-L</a:t>
            </a:r>
            <a:r>
              <a:rPr lang="fr-FR" sz="1800" dirty="0"/>
              <a:t>/16),  </a:t>
            </a:r>
            <a:endParaRPr lang="en-US" sz="1800" dirty="0"/>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4</a:t>
            </a:fld>
            <a:endParaRPr lang="fr-FR"/>
          </a:p>
        </p:txBody>
      </p:sp>
      <p:sp>
        <p:nvSpPr>
          <p:cNvPr id="8" name="Sous-titre 2">
            <a:extLst>
              <a:ext uri="{FF2B5EF4-FFF2-40B4-BE49-F238E27FC236}">
                <a16:creationId xmlns:a16="http://schemas.microsoft.com/office/drawing/2014/main" id="{A6305FC0-98BE-5D70-C4C8-C18296DFE8D1}"/>
              </a:ext>
            </a:extLst>
          </p:cNvPr>
          <p:cNvSpPr>
            <a:spLocks noGrp="1"/>
          </p:cNvSpPr>
          <p:nvPr>
            <p:ph type="subTitle" idx="1"/>
          </p:nvPr>
        </p:nvSpPr>
        <p:spPr>
          <a:xfrm>
            <a:off x="519117" y="2049864"/>
            <a:ext cx="9720152" cy="4089679"/>
          </a:xfrm>
        </p:spPr>
        <p:txBody>
          <a:bodyPr>
            <a:normAutofit/>
          </a:bodyPr>
          <a:lstStyle/>
          <a:p>
            <a:pPr algn="l"/>
            <a:endParaRPr lang="en-US" dirty="0">
              <a:solidFill>
                <a:schemeClr val="bg1"/>
              </a:solidFill>
            </a:endParaRPr>
          </a:p>
          <a:p>
            <a:pPr algn="l"/>
            <a:endParaRPr lang="fr-FR" dirty="0">
              <a:solidFill>
                <a:schemeClr val="bg1"/>
              </a:solidFill>
            </a:endParaRPr>
          </a:p>
        </p:txBody>
      </p:sp>
      <p:sp>
        <p:nvSpPr>
          <p:cNvPr id="5" name="ZoneTexte 4">
            <a:extLst>
              <a:ext uri="{FF2B5EF4-FFF2-40B4-BE49-F238E27FC236}">
                <a16:creationId xmlns:a16="http://schemas.microsoft.com/office/drawing/2014/main" id="{FE1390F7-5FFA-D5E3-0CDC-0D64CC04307A}"/>
              </a:ext>
            </a:extLst>
          </p:cNvPr>
          <p:cNvSpPr txBox="1"/>
          <p:nvPr/>
        </p:nvSpPr>
        <p:spPr>
          <a:xfrm>
            <a:off x="1087734" y="2512087"/>
            <a:ext cx="3243105" cy="697627"/>
          </a:xfrm>
          <a:prstGeom prst="rect">
            <a:avLst/>
          </a:prstGeom>
          <a:noFill/>
        </p:spPr>
        <p:txBody>
          <a:bodyPr wrap="square">
            <a:spAutoFit/>
          </a:bodyPr>
          <a:lstStyle/>
          <a:p>
            <a:pPr algn="l">
              <a:spcAft>
                <a:spcPts val="400"/>
              </a:spcAft>
            </a:pPr>
            <a:r>
              <a:rPr lang="en-US" dirty="0">
                <a:solidFill>
                  <a:schemeClr val="bg1"/>
                </a:solidFill>
              </a:rPr>
              <a:t>Modèle = µ2Net+ (</a:t>
            </a:r>
            <a:r>
              <a:rPr lang="en-US" dirty="0" err="1">
                <a:solidFill>
                  <a:schemeClr val="bg1"/>
                </a:solidFill>
              </a:rPr>
              <a:t>ViT</a:t>
            </a:r>
            <a:r>
              <a:rPr lang="en-US" dirty="0">
                <a:solidFill>
                  <a:schemeClr val="bg1"/>
                </a:solidFill>
              </a:rPr>
              <a:t>-L/16)</a:t>
            </a:r>
          </a:p>
          <a:p>
            <a:pPr algn="l">
              <a:spcAft>
                <a:spcPts val="400"/>
              </a:spcAft>
            </a:pPr>
            <a:r>
              <a:rPr lang="en-US" dirty="0">
                <a:solidFill>
                  <a:schemeClr val="bg1"/>
                </a:solidFill>
              </a:rPr>
              <a:t>Accuracy = 99.89% </a:t>
            </a:r>
          </a:p>
        </p:txBody>
      </p:sp>
      <p:sp>
        <p:nvSpPr>
          <p:cNvPr id="6" name="ZoneTexte 5">
            <a:extLst>
              <a:ext uri="{FF2B5EF4-FFF2-40B4-BE49-F238E27FC236}">
                <a16:creationId xmlns:a16="http://schemas.microsoft.com/office/drawing/2014/main" id="{0411A84C-A15C-85DA-2F99-68A8FEF5CB73}"/>
              </a:ext>
            </a:extLst>
          </p:cNvPr>
          <p:cNvSpPr txBox="1"/>
          <p:nvPr/>
        </p:nvSpPr>
        <p:spPr>
          <a:xfrm>
            <a:off x="1087734" y="3586902"/>
            <a:ext cx="8134978" cy="2062103"/>
          </a:xfrm>
          <a:prstGeom prst="rect">
            <a:avLst/>
          </a:prstGeom>
          <a:noFill/>
        </p:spPr>
        <p:txBody>
          <a:bodyPr wrap="square">
            <a:spAutoFit/>
          </a:bodyPr>
          <a:lstStyle/>
          <a:p>
            <a:pPr marL="285750" indent="-285750" algn="l">
              <a:spcAft>
                <a:spcPts val="600"/>
              </a:spcAft>
              <a:buFont typeface="Arial" panose="020B0604020202020204" pitchFamily="34" charset="0"/>
              <a:buChar char="•"/>
            </a:pPr>
            <a:r>
              <a:rPr lang="fr-FR" dirty="0">
                <a:solidFill>
                  <a:schemeClr val="bg1"/>
                </a:solidFill>
              </a:rPr>
              <a:t>Extension du modèle </a:t>
            </a:r>
            <a:r>
              <a:rPr lang="en-US" dirty="0">
                <a:solidFill>
                  <a:schemeClr val="bg1"/>
                </a:solidFill>
              </a:rPr>
              <a:t>µ2Net</a:t>
            </a:r>
          </a:p>
          <a:p>
            <a:pPr marL="285750" indent="-285750" algn="l">
              <a:spcAft>
                <a:spcPts val="600"/>
              </a:spcAft>
              <a:buFont typeface="Arial" panose="020B0604020202020204" pitchFamily="34" charset="0"/>
              <a:buChar char="•"/>
            </a:pPr>
            <a:r>
              <a:rPr lang="en-US" dirty="0" err="1">
                <a:solidFill>
                  <a:schemeClr val="bg1"/>
                </a:solidFill>
              </a:rPr>
              <a:t>Utilise</a:t>
            </a:r>
            <a:r>
              <a:rPr lang="en-US" dirty="0">
                <a:solidFill>
                  <a:schemeClr val="bg1"/>
                </a:solidFill>
              </a:rPr>
              <a:t> des </a:t>
            </a:r>
            <a:r>
              <a:rPr lang="en-US" dirty="0" err="1">
                <a:solidFill>
                  <a:schemeClr val="bg1"/>
                </a:solidFill>
              </a:rPr>
              <a:t>modèles</a:t>
            </a:r>
            <a:r>
              <a:rPr lang="en-US" dirty="0">
                <a:solidFill>
                  <a:schemeClr val="bg1"/>
                </a:solidFill>
              </a:rPr>
              <a:t> </a:t>
            </a:r>
            <a:r>
              <a:rPr lang="en-US" dirty="0" err="1">
                <a:solidFill>
                  <a:schemeClr val="bg1"/>
                </a:solidFill>
              </a:rPr>
              <a:t>basés</a:t>
            </a:r>
            <a:r>
              <a:rPr lang="en-US" dirty="0">
                <a:solidFill>
                  <a:schemeClr val="bg1"/>
                </a:solidFill>
              </a:rPr>
              <a:t> sur </a:t>
            </a:r>
            <a:r>
              <a:rPr lang="en-US" dirty="0" err="1">
                <a:solidFill>
                  <a:schemeClr val="bg1"/>
                </a:solidFill>
              </a:rPr>
              <a:t>l’architecture</a:t>
            </a:r>
            <a:r>
              <a:rPr lang="en-US" dirty="0">
                <a:solidFill>
                  <a:schemeClr val="bg1"/>
                </a:solidFill>
              </a:rPr>
              <a:t> </a:t>
            </a:r>
            <a:r>
              <a:rPr lang="en-US" dirty="0" err="1">
                <a:solidFill>
                  <a:schemeClr val="bg1"/>
                </a:solidFill>
              </a:rPr>
              <a:t>ViT</a:t>
            </a:r>
            <a:r>
              <a:rPr lang="en-US" dirty="0">
                <a:solidFill>
                  <a:schemeClr val="bg1"/>
                </a:solidFill>
              </a:rPr>
              <a:t> pour la classification </a:t>
            </a:r>
            <a:r>
              <a:rPr lang="en-US" dirty="0" err="1">
                <a:solidFill>
                  <a:schemeClr val="bg1"/>
                </a:solidFill>
              </a:rPr>
              <a:t>d’images</a:t>
            </a:r>
            <a:endParaRPr lang="fr-FR" dirty="0">
              <a:solidFill>
                <a:schemeClr val="bg1"/>
              </a:solidFill>
            </a:endParaRPr>
          </a:p>
          <a:p>
            <a:pPr marL="285750" indent="-285750" algn="l">
              <a:spcAft>
                <a:spcPts val="600"/>
              </a:spcAft>
              <a:buFont typeface="Arial" panose="020B0604020202020204" pitchFamily="34" charset="0"/>
              <a:buChar char="•"/>
            </a:pPr>
            <a:r>
              <a:rPr lang="fr-FR" dirty="0">
                <a:solidFill>
                  <a:schemeClr val="bg1"/>
                </a:solidFill>
              </a:rPr>
              <a:t>A</a:t>
            </a:r>
            <a:r>
              <a:rPr lang="en-US" dirty="0" err="1">
                <a:solidFill>
                  <a:schemeClr val="bg1"/>
                </a:solidFill>
              </a:rPr>
              <a:t>pproche</a:t>
            </a:r>
            <a:r>
              <a:rPr lang="en-US" dirty="0">
                <a:solidFill>
                  <a:schemeClr val="bg1"/>
                </a:solidFill>
              </a:rPr>
              <a:t> continue et </a:t>
            </a:r>
            <a:r>
              <a:rPr lang="en-US" dirty="0" err="1">
                <a:solidFill>
                  <a:schemeClr val="bg1"/>
                </a:solidFill>
              </a:rPr>
              <a:t>intégrée</a:t>
            </a:r>
            <a:r>
              <a:rPr lang="en-US" dirty="0">
                <a:solidFill>
                  <a:schemeClr val="bg1"/>
                </a:solidFill>
              </a:rPr>
              <a:t> pour enricher un </a:t>
            </a:r>
            <a:r>
              <a:rPr lang="en-US" dirty="0" err="1">
                <a:solidFill>
                  <a:schemeClr val="bg1"/>
                </a:solidFill>
              </a:rPr>
              <a:t>sytème</a:t>
            </a:r>
            <a:r>
              <a:rPr lang="en-US" dirty="0">
                <a:solidFill>
                  <a:schemeClr val="bg1"/>
                </a:solidFill>
              </a:rPr>
              <a:t> intelligent unique</a:t>
            </a:r>
          </a:p>
          <a:p>
            <a:pPr marL="285750" indent="-285750" algn="l">
              <a:spcAft>
                <a:spcPts val="600"/>
              </a:spcAft>
              <a:buFont typeface="Arial" panose="020B0604020202020204" pitchFamily="34" charset="0"/>
              <a:buChar char="•"/>
            </a:pPr>
            <a:r>
              <a:rPr lang="en-US" dirty="0" err="1">
                <a:solidFill>
                  <a:schemeClr val="bg1"/>
                </a:solidFill>
              </a:rPr>
              <a:t>Concevoir</a:t>
            </a:r>
            <a:r>
              <a:rPr lang="en-US" dirty="0">
                <a:solidFill>
                  <a:schemeClr val="bg1"/>
                </a:solidFill>
              </a:rPr>
              <a:t> des DL Models </a:t>
            </a:r>
            <a:r>
              <a:rPr lang="en-US" dirty="0" err="1">
                <a:solidFill>
                  <a:schemeClr val="bg1"/>
                </a:solidFill>
              </a:rPr>
              <a:t>modulaires</a:t>
            </a:r>
            <a:r>
              <a:rPr lang="en-US" dirty="0">
                <a:solidFill>
                  <a:schemeClr val="bg1"/>
                </a:solidFill>
              </a:rPr>
              <a:t> et </a:t>
            </a:r>
            <a:r>
              <a:rPr lang="en-US" dirty="0" err="1">
                <a:solidFill>
                  <a:schemeClr val="bg1"/>
                </a:solidFill>
              </a:rPr>
              <a:t>extensibles</a:t>
            </a:r>
            <a:r>
              <a:rPr lang="en-US" dirty="0">
                <a:solidFill>
                  <a:schemeClr val="bg1"/>
                </a:solidFill>
              </a:rPr>
              <a:t> </a:t>
            </a:r>
          </a:p>
          <a:p>
            <a:pPr marL="285750" indent="-285750" algn="l">
              <a:spcAft>
                <a:spcPts val="600"/>
              </a:spcAft>
              <a:buFont typeface="Arial" panose="020B0604020202020204" pitchFamily="34" charset="0"/>
              <a:buChar char="•"/>
            </a:pPr>
            <a:r>
              <a:rPr lang="en-US" dirty="0" err="1">
                <a:solidFill>
                  <a:schemeClr val="bg1"/>
                </a:solidFill>
              </a:rPr>
              <a:t>Plusieurs</a:t>
            </a:r>
            <a:r>
              <a:rPr lang="en-US" dirty="0">
                <a:solidFill>
                  <a:schemeClr val="bg1"/>
                </a:solidFill>
              </a:rPr>
              <a:t> iterations de conception et </a:t>
            </a:r>
            <a:r>
              <a:rPr lang="en-US" dirty="0" err="1">
                <a:solidFill>
                  <a:schemeClr val="bg1"/>
                </a:solidFill>
              </a:rPr>
              <a:t>d’évaluation</a:t>
            </a:r>
            <a:r>
              <a:rPr lang="en-US" dirty="0">
                <a:solidFill>
                  <a:schemeClr val="bg1"/>
                </a:solidFill>
              </a:rPr>
              <a:t> dans le </a:t>
            </a:r>
            <a:r>
              <a:rPr lang="en-US" dirty="0" err="1">
                <a:solidFill>
                  <a:schemeClr val="bg1"/>
                </a:solidFill>
              </a:rPr>
              <a:t>devpt</a:t>
            </a:r>
            <a:r>
              <a:rPr lang="en-US" dirty="0">
                <a:solidFill>
                  <a:schemeClr val="bg1"/>
                </a:solidFill>
              </a:rPr>
              <a:t> </a:t>
            </a:r>
            <a:r>
              <a:rPr lang="en-US" dirty="0" err="1">
                <a:solidFill>
                  <a:schemeClr val="bg1"/>
                </a:solidFill>
              </a:rPr>
              <a:t>continu</a:t>
            </a:r>
            <a:r>
              <a:rPr lang="en-US" dirty="0">
                <a:solidFill>
                  <a:schemeClr val="bg1"/>
                </a:solidFill>
              </a:rPr>
              <a:t> d’un </a:t>
            </a:r>
            <a:r>
              <a:rPr lang="en-US" dirty="0" err="1">
                <a:solidFill>
                  <a:schemeClr val="bg1"/>
                </a:solidFill>
              </a:rPr>
              <a:t>système</a:t>
            </a:r>
            <a:r>
              <a:rPr lang="en-US" dirty="0">
                <a:solidFill>
                  <a:schemeClr val="bg1"/>
                </a:solidFill>
              </a:rPr>
              <a:t> unique</a:t>
            </a:r>
          </a:p>
        </p:txBody>
      </p:sp>
    </p:spTree>
    <p:extLst>
      <p:ext uri="{BB962C8B-B14F-4D97-AF65-F5344CB8AC3E}">
        <p14:creationId xmlns:p14="http://schemas.microsoft.com/office/powerpoint/2010/main" val="12404437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1" y="451658"/>
            <a:ext cx="8101635" cy="985256"/>
          </a:xfrm>
        </p:spPr>
        <p:txBody>
          <a:bodyPr>
            <a:noAutofit/>
          </a:bodyPr>
          <a:lstStyle/>
          <a:p>
            <a:r>
              <a:rPr lang="fr-FR" sz="1800" dirty="0"/>
              <a:t>3 – « light-chroma </a:t>
            </a:r>
            <a:r>
              <a:rPr lang="fr-FR" sz="1800" dirty="0" err="1"/>
              <a:t>inception</a:t>
            </a:r>
            <a:r>
              <a:rPr lang="fr-FR" sz="1800" dirty="0"/>
              <a:t> v3 »,  « </a:t>
            </a:r>
            <a:r>
              <a:rPr lang="fr-FR" sz="1800" dirty="0" err="1"/>
              <a:t>color-aware</a:t>
            </a:r>
            <a:r>
              <a:rPr lang="fr-FR" sz="1800" dirty="0"/>
              <a:t> </a:t>
            </a:r>
            <a:r>
              <a:rPr lang="fr-FR" sz="1800" dirty="0" err="1"/>
              <a:t>two-branch</a:t>
            </a:r>
            <a:r>
              <a:rPr lang="fr-FR" sz="1800" dirty="0"/>
              <a:t> </a:t>
            </a:r>
            <a:r>
              <a:rPr lang="fr-FR" sz="1800" dirty="0" err="1"/>
              <a:t>dcnn</a:t>
            </a:r>
            <a:r>
              <a:rPr lang="fr-FR" sz="1800" dirty="0"/>
              <a:t> »</a:t>
            </a:r>
            <a:endParaRPr lang="en-US" sz="1800" dirty="0"/>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5</a:t>
            </a:fld>
            <a:endParaRPr lang="fr-FR"/>
          </a:p>
        </p:txBody>
      </p:sp>
      <p:sp>
        <p:nvSpPr>
          <p:cNvPr id="8" name="Sous-titre 2">
            <a:extLst>
              <a:ext uri="{FF2B5EF4-FFF2-40B4-BE49-F238E27FC236}">
                <a16:creationId xmlns:a16="http://schemas.microsoft.com/office/drawing/2014/main" id="{A6305FC0-98BE-5D70-C4C8-C18296DFE8D1}"/>
              </a:ext>
            </a:extLst>
          </p:cNvPr>
          <p:cNvSpPr>
            <a:spLocks noGrp="1"/>
          </p:cNvSpPr>
          <p:nvPr>
            <p:ph type="subTitle" idx="1"/>
          </p:nvPr>
        </p:nvSpPr>
        <p:spPr>
          <a:xfrm>
            <a:off x="770326" y="2311121"/>
            <a:ext cx="9720152" cy="4089679"/>
          </a:xfrm>
        </p:spPr>
        <p:txBody>
          <a:bodyPr>
            <a:normAutofit/>
          </a:bodyPr>
          <a:lstStyle/>
          <a:p>
            <a:pPr algn="l"/>
            <a:endParaRPr lang="en-US" dirty="0">
              <a:solidFill>
                <a:schemeClr val="bg1"/>
              </a:solidFill>
            </a:endParaRPr>
          </a:p>
          <a:p>
            <a:pPr algn="l"/>
            <a:endParaRPr lang="fr-FR" dirty="0">
              <a:solidFill>
                <a:schemeClr val="bg1"/>
              </a:solidFill>
            </a:endParaRPr>
          </a:p>
        </p:txBody>
      </p:sp>
      <p:pic>
        <p:nvPicPr>
          <p:cNvPr id="6" name="Image 5" descr="Une image contenant texte, diagramme, capture d’écran&#10;&#10;Description générée automatiquement">
            <a:extLst>
              <a:ext uri="{FF2B5EF4-FFF2-40B4-BE49-F238E27FC236}">
                <a16:creationId xmlns:a16="http://schemas.microsoft.com/office/drawing/2014/main" id="{C57DCA4F-D5B3-6DE0-E342-61FB12CBE9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69636" y="2043753"/>
            <a:ext cx="4267445" cy="3524357"/>
          </a:xfrm>
          <a:prstGeom prst="rect">
            <a:avLst/>
          </a:prstGeom>
        </p:spPr>
      </p:pic>
      <p:sp>
        <p:nvSpPr>
          <p:cNvPr id="9" name="ZoneTexte 8">
            <a:extLst>
              <a:ext uri="{FF2B5EF4-FFF2-40B4-BE49-F238E27FC236}">
                <a16:creationId xmlns:a16="http://schemas.microsoft.com/office/drawing/2014/main" id="{B783A2A1-92F7-0145-F185-EE78E7F7C9F6}"/>
              </a:ext>
            </a:extLst>
          </p:cNvPr>
          <p:cNvSpPr txBox="1"/>
          <p:nvPr/>
        </p:nvSpPr>
        <p:spPr>
          <a:xfrm>
            <a:off x="800934" y="2333732"/>
            <a:ext cx="3698329" cy="646331"/>
          </a:xfrm>
          <a:prstGeom prst="rect">
            <a:avLst/>
          </a:prstGeom>
          <a:noFill/>
        </p:spPr>
        <p:txBody>
          <a:bodyPr wrap="square">
            <a:spAutoFit/>
          </a:bodyPr>
          <a:lstStyle/>
          <a:p>
            <a:pPr algn="l"/>
            <a:r>
              <a:rPr lang="en-US" dirty="0">
                <a:solidFill>
                  <a:schemeClr val="bg1"/>
                </a:solidFill>
              </a:rPr>
              <a:t>Model = Light-Chroma Inception V3</a:t>
            </a:r>
          </a:p>
          <a:p>
            <a:pPr algn="l"/>
            <a:r>
              <a:rPr lang="en-US" dirty="0">
                <a:solidFill>
                  <a:schemeClr val="bg1"/>
                </a:solidFill>
              </a:rPr>
              <a:t>Accuracy = 99.48%</a:t>
            </a:r>
          </a:p>
        </p:txBody>
      </p:sp>
      <p:sp>
        <p:nvSpPr>
          <p:cNvPr id="3" name="ZoneTexte 2">
            <a:extLst>
              <a:ext uri="{FF2B5EF4-FFF2-40B4-BE49-F238E27FC236}">
                <a16:creationId xmlns:a16="http://schemas.microsoft.com/office/drawing/2014/main" id="{9DB9D5EE-949C-7A90-BEB3-31F277C3A413}"/>
              </a:ext>
            </a:extLst>
          </p:cNvPr>
          <p:cNvSpPr txBox="1"/>
          <p:nvPr/>
        </p:nvSpPr>
        <p:spPr>
          <a:xfrm>
            <a:off x="548226" y="3429000"/>
            <a:ext cx="6452966" cy="2492990"/>
          </a:xfrm>
          <a:prstGeom prst="rect">
            <a:avLst/>
          </a:prstGeom>
          <a:noFill/>
        </p:spPr>
        <p:txBody>
          <a:bodyPr wrap="square">
            <a:spAutoFit/>
          </a:bodyPr>
          <a:lstStyle/>
          <a:p>
            <a:pPr marL="285750" indent="-285750" algn="l">
              <a:spcAft>
                <a:spcPts val="600"/>
              </a:spcAft>
              <a:buFont typeface="Arial" panose="020B0604020202020204" pitchFamily="34" charset="0"/>
              <a:buChar char="•"/>
            </a:pPr>
            <a:r>
              <a:rPr lang="fr-FR" dirty="0">
                <a:solidFill>
                  <a:schemeClr val="bg1"/>
                </a:solidFill>
              </a:rPr>
              <a:t>RGB  </a:t>
            </a:r>
            <a:r>
              <a:rPr lang="fr-FR" dirty="0">
                <a:solidFill>
                  <a:schemeClr val="bg1"/>
                </a:solidFill>
                <a:sym typeface="Wingdings" panose="05000000000000000000" pitchFamily="2" charset="2"/>
              </a:rPr>
              <a:t>  CIE LAB </a:t>
            </a:r>
            <a:r>
              <a:rPr lang="fr-FR" dirty="0" err="1">
                <a:solidFill>
                  <a:schemeClr val="bg1"/>
                </a:solidFill>
                <a:sym typeface="Wingdings" panose="05000000000000000000" pitchFamily="2" charset="2"/>
              </a:rPr>
              <a:t>coordinates</a:t>
            </a:r>
            <a:endParaRPr lang="fr-FR" dirty="0">
              <a:solidFill>
                <a:schemeClr val="bg1"/>
              </a:solidFill>
              <a:sym typeface="Wingdings" panose="05000000000000000000" pitchFamily="2" charset="2"/>
            </a:endParaRPr>
          </a:p>
          <a:p>
            <a:pPr marL="285750" indent="-285750" algn="l">
              <a:spcAft>
                <a:spcPts val="600"/>
              </a:spcAft>
              <a:buFont typeface="Arial" panose="020B0604020202020204" pitchFamily="34" charset="0"/>
              <a:buChar char="•"/>
            </a:pPr>
            <a:r>
              <a:rPr lang="fr-FR" dirty="0">
                <a:solidFill>
                  <a:schemeClr val="bg1"/>
                </a:solidFill>
                <a:sym typeface="Wingdings" panose="05000000000000000000" pitchFamily="2" charset="2"/>
              </a:rPr>
              <a:t>Split L/AB channels   </a:t>
            </a:r>
            <a:r>
              <a:rPr lang="fr-FR" dirty="0" err="1">
                <a:solidFill>
                  <a:schemeClr val="bg1"/>
                </a:solidFill>
                <a:sym typeface="Wingdings" panose="05000000000000000000" pitchFamily="2" charset="2"/>
              </a:rPr>
              <a:t>separate</a:t>
            </a:r>
            <a:r>
              <a:rPr lang="fr-FR" dirty="0">
                <a:solidFill>
                  <a:schemeClr val="bg1"/>
                </a:solidFill>
                <a:sym typeface="Wingdings" panose="05000000000000000000" pitchFamily="2" charset="2"/>
              </a:rPr>
              <a:t> branches, </a:t>
            </a:r>
            <a:r>
              <a:rPr lang="fr-FR" dirty="0" err="1">
                <a:solidFill>
                  <a:schemeClr val="bg1"/>
                </a:solidFill>
                <a:sym typeface="Wingdings" panose="05000000000000000000" pitchFamily="2" charset="2"/>
              </a:rPr>
              <a:t>then</a:t>
            </a:r>
            <a:r>
              <a:rPr lang="fr-FR" dirty="0">
                <a:solidFill>
                  <a:schemeClr val="bg1"/>
                </a:solidFill>
                <a:sym typeface="Wingdings" panose="05000000000000000000" pitchFamily="2" charset="2"/>
              </a:rPr>
              <a:t> Inception V3</a:t>
            </a:r>
          </a:p>
          <a:p>
            <a:pPr marL="285750" indent="-285750" algn="l">
              <a:spcAft>
                <a:spcPts val="600"/>
              </a:spcAft>
              <a:buFont typeface="Arial" panose="020B0604020202020204" pitchFamily="34" charset="0"/>
              <a:buChar char="•"/>
            </a:pPr>
            <a:r>
              <a:rPr lang="fr-FR" dirty="0">
                <a:solidFill>
                  <a:schemeClr val="bg1"/>
                </a:solidFill>
                <a:sym typeface="Wingdings" panose="05000000000000000000" pitchFamily="2" charset="2"/>
              </a:rPr>
              <a:t>Réduit le nombre de paramètres à entraîner de 50%</a:t>
            </a:r>
          </a:p>
          <a:p>
            <a:pPr marL="285750" indent="-285750" algn="l">
              <a:spcAft>
                <a:spcPts val="600"/>
              </a:spcAft>
              <a:buFont typeface="Arial" panose="020B0604020202020204" pitchFamily="34" charset="0"/>
              <a:buChar char="•"/>
            </a:pPr>
            <a:r>
              <a:rPr lang="fr-FR" dirty="0">
                <a:solidFill>
                  <a:schemeClr val="bg1"/>
                </a:solidFill>
                <a:sym typeface="Wingdings" panose="05000000000000000000" pitchFamily="2" charset="2"/>
              </a:rPr>
              <a:t>Permet une meilleure classification lorsqu’il y a du Bruit</a:t>
            </a:r>
          </a:p>
          <a:p>
            <a:pPr marL="285750" indent="-285750" algn="l">
              <a:spcAft>
                <a:spcPts val="600"/>
              </a:spcAft>
              <a:buFont typeface="Arial" panose="020B0604020202020204" pitchFamily="34" charset="0"/>
              <a:buChar char="•"/>
            </a:pPr>
            <a:r>
              <a:rPr lang="fr-FR" dirty="0">
                <a:solidFill>
                  <a:schemeClr val="bg1"/>
                </a:solidFill>
                <a:sym typeface="Wingdings" panose="05000000000000000000" pitchFamily="2" charset="2"/>
              </a:rPr>
              <a:t>Bien meilleurs résultats que les modèles RGB</a:t>
            </a:r>
          </a:p>
          <a:p>
            <a:pPr marL="285750" indent="-285750" algn="l">
              <a:spcAft>
                <a:spcPts val="600"/>
              </a:spcAft>
              <a:buFont typeface="Arial" panose="020B0604020202020204" pitchFamily="34" charset="0"/>
              <a:buChar char="•"/>
            </a:pPr>
            <a:endParaRPr lang="fr-FR" dirty="0">
              <a:solidFill>
                <a:schemeClr val="bg1"/>
              </a:solidFill>
              <a:sym typeface="Wingdings" panose="05000000000000000000" pitchFamily="2" charset="2"/>
            </a:endParaRPr>
          </a:p>
          <a:p>
            <a:pPr marL="285750" indent="-285750" algn="l">
              <a:spcAft>
                <a:spcPts val="600"/>
              </a:spcAft>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1285445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1" y="451658"/>
            <a:ext cx="8101635" cy="985256"/>
          </a:xfrm>
        </p:spPr>
        <p:txBody>
          <a:bodyPr>
            <a:noAutofit/>
          </a:bodyPr>
          <a:lstStyle/>
          <a:p>
            <a:r>
              <a:rPr lang="fr-FR" sz="1800" dirty="0"/>
              <a:t>4 – NINE-LAYER DEEP CNN</a:t>
            </a:r>
            <a:endParaRPr lang="en-US" sz="1800" dirty="0"/>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6</a:t>
            </a:fld>
            <a:endParaRPr lang="fr-FR"/>
          </a:p>
        </p:txBody>
      </p:sp>
      <p:sp>
        <p:nvSpPr>
          <p:cNvPr id="8" name="Sous-titre 2">
            <a:extLst>
              <a:ext uri="{FF2B5EF4-FFF2-40B4-BE49-F238E27FC236}">
                <a16:creationId xmlns:a16="http://schemas.microsoft.com/office/drawing/2014/main" id="{A6305FC0-98BE-5D70-C4C8-C18296DFE8D1}"/>
              </a:ext>
            </a:extLst>
          </p:cNvPr>
          <p:cNvSpPr>
            <a:spLocks noGrp="1"/>
          </p:cNvSpPr>
          <p:nvPr>
            <p:ph type="subTitle" idx="1"/>
          </p:nvPr>
        </p:nvSpPr>
        <p:spPr>
          <a:xfrm>
            <a:off x="770326" y="2311121"/>
            <a:ext cx="9720152" cy="4089679"/>
          </a:xfrm>
        </p:spPr>
        <p:txBody>
          <a:bodyPr>
            <a:normAutofit/>
          </a:bodyPr>
          <a:lstStyle/>
          <a:p>
            <a:pPr algn="l"/>
            <a:endParaRPr lang="en-US" dirty="0">
              <a:solidFill>
                <a:schemeClr val="bg1"/>
              </a:solidFill>
            </a:endParaRPr>
          </a:p>
          <a:p>
            <a:pPr algn="l"/>
            <a:endParaRPr lang="fr-FR" dirty="0">
              <a:solidFill>
                <a:schemeClr val="bg1"/>
              </a:solidFill>
            </a:endParaRPr>
          </a:p>
        </p:txBody>
      </p:sp>
      <p:sp>
        <p:nvSpPr>
          <p:cNvPr id="9" name="ZoneTexte 8">
            <a:extLst>
              <a:ext uri="{FF2B5EF4-FFF2-40B4-BE49-F238E27FC236}">
                <a16:creationId xmlns:a16="http://schemas.microsoft.com/office/drawing/2014/main" id="{B783A2A1-92F7-0145-F185-EE78E7F7C9F6}"/>
              </a:ext>
            </a:extLst>
          </p:cNvPr>
          <p:cNvSpPr txBox="1"/>
          <p:nvPr/>
        </p:nvSpPr>
        <p:spPr>
          <a:xfrm>
            <a:off x="800934" y="1971993"/>
            <a:ext cx="3698329" cy="646331"/>
          </a:xfrm>
          <a:prstGeom prst="rect">
            <a:avLst/>
          </a:prstGeom>
          <a:noFill/>
        </p:spPr>
        <p:txBody>
          <a:bodyPr wrap="square">
            <a:spAutoFit/>
          </a:bodyPr>
          <a:lstStyle/>
          <a:p>
            <a:pPr algn="l"/>
            <a:r>
              <a:rPr lang="en-US" dirty="0">
                <a:solidFill>
                  <a:schemeClr val="bg1"/>
                </a:solidFill>
              </a:rPr>
              <a:t>Model = nine-layer DCNN</a:t>
            </a:r>
          </a:p>
          <a:p>
            <a:pPr algn="l"/>
            <a:r>
              <a:rPr lang="en-US" dirty="0">
                <a:solidFill>
                  <a:schemeClr val="bg1"/>
                </a:solidFill>
              </a:rPr>
              <a:t>Accuracy = 96.46%</a:t>
            </a:r>
          </a:p>
        </p:txBody>
      </p:sp>
      <p:pic>
        <p:nvPicPr>
          <p:cNvPr id="7" name="Image 6" descr="Une image contenant texte, capture d’écran, diagramme, Police&#10;&#10;Description générée automatiquement">
            <a:extLst>
              <a:ext uri="{FF2B5EF4-FFF2-40B4-BE49-F238E27FC236}">
                <a16:creationId xmlns:a16="http://schemas.microsoft.com/office/drawing/2014/main" id="{1BC3D770-7585-F64C-8D8B-3807B37AC1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3912" y="3187945"/>
            <a:ext cx="8916566" cy="2609953"/>
          </a:xfrm>
          <a:prstGeom prst="rect">
            <a:avLst/>
          </a:prstGeom>
        </p:spPr>
      </p:pic>
    </p:spTree>
    <p:extLst>
      <p:ext uri="{BB962C8B-B14F-4D97-AF65-F5344CB8AC3E}">
        <p14:creationId xmlns:p14="http://schemas.microsoft.com/office/powerpoint/2010/main" val="1321557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685632"/>
            <a:ext cx="7273636" cy="915436"/>
          </a:xfrm>
        </p:spPr>
        <p:txBody>
          <a:bodyPr>
            <a:noAutofit/>
          </a:bodyPr>
          <a:lstStyle/>
          <a:p>
            <a:r>
              <a:rPr lang="fr-FR" sz="2400" dirty="0" err="1"/>
              <a:t>Dataset</a:t>
            </a:r>
            <a:r>
              <a:rPr lang="fr-FR" sz="2400" dirty="0"/>
              <a:t> of hyperspectral images of </a:t>
            </a:r>
            <a:r>
              <a:rPr lang="fr-FR" sz="2400" dirty="0" err="1"/>
              <a:t>ripening</a:t>
            </a:r>
            <a:r>
              <a:rPr lang="fr-FR" sz="2400" dirty="0"/>
              <a:t> fruits</a:t>
            </a:r>
            <a:endParaRPr lang="en-US" sz="2400" dirty="0"/>
          </a:p>
        </p:txBody>
      </p:sp>
      <p:sp>
        <p:nvSpPr>
          <p:cNvPr id="3" name="Sous-titre 2">
            <a:extLst>
              <a:ext uri="{FF2B5EF4-FFF2-40B4-BE49-F238E27FC236}">
                <a16:creationId xmlns:a16="http://schemas.microsoft.com/office/drawing/2014/main" id="{34EBBCDB-44E6-6562-2159-4BE001979744}"/>
              </a:ext>
            </a:extLst>
          </p:cNvPr>
          <p:cNvSpPr>
            <a:spLocks noGrp="1"/>
          </p:cNvSpPr>
          <p:nvPr>
            <p:ph type="subTitle" idx="1"/>
          </p:nvPr>
        </p:nvSpPr>
        <p:spPr>
          <a:xfrm>
            <a:off x="596157" y="3371759"/>
            <a:ext cx="5158200" cy="1239894"/>
          </a:xfrm>
        </p:spPr>
        <p:txBody>
          <a:bodyPr>
            <a:normAutofit fontScale="70000" lnSpcReduction="20000"/>
          </a:bodyPr>
          <a:lstStyle/>
          <a:p>
            <a:pPr algn="l"/>
            <a:r>
              <a:rPr lang="fr-FR" dirty="0">
                <a:solidFill>
                  <a:schemeClr val="bg1"/>
                </a:solidFill>
              </a:rPr>
              <a:t>Data = Images </a:t>
            </a:r>
            <a:r>
              <a:rPr lang="fr-FR" dirty="0" err="1">
                <a:solidFill>
                  <a:schemeClr val="bg1"/>
                </a:solidFill>
              </a:rPr>
              <a:t>Hyperspectrales</a:t>
            </a:r>
            <a:r>
              <a:rPr lang="fr-FR" dirty="0">
                <a:solidFill>
                  <a:schemeClr val="bg1"/>
                </a:solidFill>
              </a:rPr>
              <a:t> de Fruits (3d)</a:t>
            </a:r>
          </a:p>
          <a:p>
            <a:pPr algn="l"/>
            <a:r>
              <a:rPr lang="fr-FR" dirty="0">
                <a:solidFill>
                  <a:schemeClr val="bg1"/>
                </a:solidFill>
              </a:rPr>
              <a:t>Labels = Fermeté (trop dure, parfaite, trop molle), Maturité (</a:t>
            </a:r>
            <a:r>
              <a:rPr lang="fr-FR" dirty="0" err="1">
                <a:solidFill>
                  <a:schemeClr val="bg1"/>
                </a:solidFill>
              </a:rPr>
              <a:t>unripe</a:t>
            </a:r>
            <a:r>
              <a:rPr lang="fr-FR" dirty="0">
                <a:solidFill>
                  <a:schemeClr val="bg1"/>
                </a:solidFill>
              </a:rPr>
              <a:t>, </a:t>
            </a:r>
            <a:r>
              <a:rPr lang="fr-FR" dirty="0" err="1">
                <a:solidFill>
                  <a:schemeClr val="bg1"/>
                </a:solidFill>
              </a:rPr>
              <a:t>perfect</a:t>
            </a:r>
            <a:r>
              <a:rPr lang="fr-FR" dirty="0">
                <a:solidFill>
                  <a:schemeClr val="bg1"/>
                </a:solidFill>
              </a:rPr>
              <a:t>, </a:t>
            </a:r>
            <a:r>
              <a:rPr lang="fr-FR" dirty="0" err="1">
                <a:solidFill>
                  <a:schemeClr val="bg1"/>
                </a:solidFill>
              </a:rPr>
              <a:t>overripe</a:t>
            </a:r>
            <a:r>
              <a:rPr lang="fr-FR" dirty="0">
                <a:solidFill>
                  <a:schemeClr val="bg1"/>
                </a:solidFill>
              </a:rPr>
              <a:t>), Douceur (pas sucré, parfait, trop sucré)</a:t>
            </a:r>
          </a:p>
          <a:p>
            <a:pPr algn="l"/>
            <a:r>
              <a:rPr lang="fr-FR" dirty="0">
                <a:solidFill>
                  <a:schemeClr val="bg1"/>
                </a:solidFill>
              </a:rPr>
              <a:t>But = Classification de ces images selon les labels</a:t>
            </a:r>
            <a:endParaRPr lang="en-US" dirty="0">
              <a:solidFill>
                <a:schemeClr val="bg1"/>
              </a:solidFill>
            </a:endParaRP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7</a:t>
            </a:fld>
            <a:endParaRPr lang="fr-FR"/>
          </a:p>
        </p:txBody>
      </p:sp>
      <p:pic>
        <p:nvPicPr>
          <p:cNvPr id="13" name="Image 12" descr="Une image contenant Caractère coloré, capture d’écran, créativité&#10;&#10;Description générée automatiquement">
            <a:extLst>
              <a:ext uri="{FF2B5EF4-FFF2-40B4-BE49-F238E27FC236}">
                <a16:creationId xmlns:a16="http://schemas.microsoft.com/office/drawing/2014/main" id="{CF6BAE1D-8069-5B15-25D6-44622E0393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22404" y="1856078"/>
            <a:ext cx="4309211" cy="4361842"/>
          </a:xfrm>
          <a:prstGeom prst="rect">
            <a:avLst/>
          </a:prstGeom>
        </p:spPr>
      </p:pic>
    </p:spTree>
    <p:extLst>
      <p:ext uri="{BB962C8B-B14F-4D97-AF65-F5344CB8AC3E}">
        <p14:creationId xmlns:p14="http://schemas.microsoft.com/office/powerpoint/2010/main" val="21121930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376434" y="291403"/>
            <a:ext cx="7640097" cy="844062"/>
          </a:xfrm>
        </p:spPr>
        <p:txBody>
          <a:bodyPr>
            <a:noAutofit/>
          </a:bodyPr>
          <a:lstStyle/>
          <a:p>
            <a:r>
              <a:rPr lang="en-US" sz="1400" dirty="0"/>
              <a:t>Measuring the Ripeness of Fruit with Hyperspectral Imaging and Deep Learning</a:t>
            </a:r>
            <a:br>
              <a:rPr lang="en-US" sz="1400" dirty="0"/>
            </a:br>
            <a:endParaRPr lang="en-US" sz="1400" dirty="0"/>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8</a:t>
            </a:fld>
            <a:endParaRPr lang="fr-FR"/>
          </a:p>
        </p:txBody>
      </p:sp>
      <p:pic>
        <p:nvPicPr>
          <p:cNvPr id="6" name="Image 5" descr="Une image contenant texte, capture d’écran, diagramme, conception&#10;&#10;Description générée automatiquement">
            <a:extLst>
              <a:ext uri="{FF2B5EF4-FFF2-40B4-BE49-F238E27FC236}">
                <a16:creationId xmlns:a16="http://schemas.microsoft.com/office/drawing/2014/main" id="{2B95DA3A-D2FB-45AF-3981-00B3070B5E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7052" y="3429000"/>
            <a:ext cx="8157895" cy="2605263"/>
          </a:xfrm>
          <a:prstGeom prst="rect">
            <a:avLst/>
          </a:prstGeom>
        </p:spPr>
      </p:pic>
      <p:sp>
        <p:nvSpPr>
          <p:cNvPr id="9" name="Sous-titre 2">
            <a:extLst>
              <a:ext uri="{FF2B5EF4-FFF2-40B4-BE49-F238E27FC236}">
                <a16:creationId xmlns:a16="http://schemas.microsoft.com/office/drawing/2014/main" id="{94D1373E-30C1-4EC1-78FF-4839CFB7067E}"/>
              </a:ext>
            </a:extLst>
          </p:cNvPr>
          <p:cNvSpPr>
            <a:spLocks noGrp="1"/>
          </p:cNvSpPr>
          <p:nvPr>
            <p:ph type="subTitle" idx="1"/>
          </p:nvPr>
        </p:nvSpPr>
        <p:spPr>
          <a:xfrm>
            <a:off x="710036" y="2189106"/>
            <a:ext cx="9830686" cy="1239894"/>
          </a:xfrm>
        </p:spPr>
        <p:txBody>
          <a:bodyPr>
            <a:normAutofit/>
          </a:bodyPr>
          <a:lstStyle/>
          <a:p>
            <a:pPr algn="l"/>
            <a:r>
              <a:rPr lang="fr-FR" sz="1600" dirty="0">
                <a:solidFill>
                  <a:schemeClr val="bg1"/>
                </a:solidFill>
              </a:rPr>
              <a:t>Model = HS-CNN</a:t>
            </a:r>
          </a:p>
          <a:p>
            <a:pPr algn="l"/>
            <a:r>
              <a:rPr lang="fr-FR" sz="1600" dirty="0" err="1">
                <a:solidFill>
                  <a:schemeClr val="bg1"/>
                </a:solidFill>
              </a:rPr>
              <a:t>Accuracy</a:t>
            </a:r>
            <a:r>
              <a:rPr lang="fr-FR" sz="1600" dirty="0">
                <a:solidFill>
                  <a:schemeClr val="bg1"/>
                </a:solidFill>
              </a:rPr>
              <a:t> = </a:t>
            </a:r>
            <a:r>
              <a:rPr lang="fr-FR" sz="1600" dirty="0" err="1">
                <a:solidFill>
                  <a:schemeClr val="bg1"/>
                </a:solidFill>
              </a:rPr>
              <a:t>Avocado</a:t>
            </a:r>
            <a:r>
              <a:rPr lang="fr-FR" sz="1600" dirty="0">
                <a:solidFill>
                  <a:schemeClr val="bg1"/>
                </a:solidFill>
              </a:rPr>
              <a:t>: </a:t>
            </a:r>
            <a:r>
              <a:rPr lang="fr-FR" sz="1600" dirty="0" err="1">
                <a:solidFill>
                  <a:schemeClr val="bg1"/>
                </a:solidFill>
              </a:rPr>
              <a:t>firmness</a:t>
            </a:r>
            <a:r>
              <a:rPr lang="fr-FR" sz="1600" dirty="0">
                <a:solidFill>
                  <a:schemeClr val="bg1"/>
                </a:solidFill>
              </a:rPr>
              <a:t>=93.3%, </a:t>
            </a:r>
            <a:r>
              <a:rPr lang="fr-FR" sz="1600" dirty="0" err="1">
                <a:solidFill>
                  <a:schemeClr val="bg1"/>
                </a:solidFill>
              </a:rPr>
              <a:t>ripeness</a:t>
            </a:r>
            <a:r>
              <a:rPr lang="fr-FR" sz="1600" dirty="0">
                <a:solidFill>
                  <a:schemeClr val="bg1"/>
                </a:solidFill>
              </a:rPr>
              <a:t> = 93.3%     Kiwi: </a:t>
            </a:r>
            <a:r>
              <a:rPr lang="fr-FR" sz="1600" dirty="0" err="1">
                <a:solidFill>
                  <a:schemeClr val="bg1"/>
                </a:solidFill>
              </a:rPr>
              <a:t>firmness</a:t>
            </a:r>
            <a:r>
              <a:rPr lang="fr-FR" sz="1600" dirty="0">
                <a:solidFill>
                  <a:schemeClr val="bg1"/>
                </a:solidFill>
              </a:rPr>
              <a:t>=69%, </a:t>
            </a:r>
            <a:r>
              <a:rPr lang="fr-FR" sz="1600" dirty="0" err="1">
                <a:solidFill>
                  <a:schemeClr val="bg1"/>
                </a:solidFill>
              </a:rPr>
              <a:t>sweetness</a:t>
            </a:r>
            <a:r>
              <a:rPr lang="fr-FR" sz="1600" dirty="0">
                <a:solidFill>
                  <a:schemeClr val="bg1"/>
                </a:solidFill>
              </a:rPr>
              <a:t>=82.6%, </a:t>
            </a:r>
            <a:r>
              <a:rPr lang="fr-FR" sz="1600" dirty="0" err="1">
                <a:solidFill>
                  <a:schemeClr val="bg1"/>
                </a:solidFill>
              </a:rPr>
              <a:t>ripeness</a:t>
            </a:r>
            <a:r>
              <a:rPr lang="fr-FR" sz="1600" dirty="0">
                <a:solidFill>
                  <a:schemeClr val="bg1"/>
                </a:solidFill>
              </a:rPr>
              <a:t>=77.8% (meilleur que SVM, </a:t>
            </a:r>
            <a:r>
              <a:rPr lang="fr-FR" sz="1600" dirty="0" err="1">
                <a:solidFill>
                  <a:schemeClr val="bg1"/>
                </a:solidFill>
              </a:rPr>
              <a:t>kNN</a:t>
            </a:r>
            <a:r>
              <a:rPr lang="fr-FR" sz="1600" dirty="0">
                <a:solidFill>
                  <a:schemeClr val="bg1"/>
                </a:solidFill>
              </a:rPr>
              <a:t>, ResNet-18, </a:t>
            </a:r>
            <a:r>
              <a:rPr lang="fr-FR" sz="1600" dirty="0" err="1">
                <a:solidFill>
                  <a:schemeClr val="bg1"/>
                </a:solidFill>
              </a:rPr>
              <a:t>AlexNet</a:t>
            </a:r>
            <a:r>
              <a:rPr lang="fr-FR" sz="1600" dirty="0">
                <a:solidFill>
                  <a:schemeClr val="bg1"/>
                </a:solidFill>
              </a:rPr>
              <a:t>)</a:t>
            </a:r>
          </a:p>
        </p:txBody>
      </p:sp>
    </p:spTree>
    <p:extLst>
      <p:ext uri="{BB962C8B-B14F-4D97-AF65-F5344CB8AC3E}">
        <p14:creationId xmlns:p14="http://schemas.microsoft.com/office/powerpoint/2010/main" val="2072388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CEE59-DCA2-768C-664F-CFA06396A0B2}"/>
              </a:ext>
            </a:extLst>
          </p:cNvPr>
          <p:cNvSpPr>
            <a:spLocks noGrp="1"/>
          </p:cNvSpPr>
          <p:nvPr>
            <p:ph type="ctrTitle"/>
          </p:nvPr>
        </p:nvSpPr>
        <p:spPr>
          <a:xfrm>
            <a:off x="2459182" y="685632"/>
            <a:ext cx="7273636" cy="915436"/>
          </a:xfrm>
        </p:spPr>
        <p:txBody>
          <a:bodyPr>
            <a:noAutofit/>
          </a:bodyPr>
          <a:lstStyle/>
          <a:p>
            <a:r>
              <a:rPr lang="en-US" sz="2000" dirty="0"/>
              <a:t> Classification of Ripeness Stage of Mango Fruit</a:t>
            </a:r>
          </a:p>
        </p:txBody>
      </p:sp>
      <p:sp>
        <p:nvSpPr>
          <p:cNvPr id="3" name="Sous-titre 2">
            <a:extLst>
              <a:ext uri="{FF2B5EF4-FFF2-40B4-BE49-F238E27FC236}">
                <a16:creationId xmlns:a16="http://schemas.microsoft.com/office/drawing/2014/main" id="{34EBBCDB-44E6-6562-2159-4BE001979744}"/>
              </a:ext>
            </a:extLst>
          </p:cNvPr>
          <p:cNvSpPr>
            <a:spLocks noGrp="1"/>
          </p:cNvSpPr>
          <p:nvPr>
            <p:ph type="subTitle" idx="1"/>
          </p:nvPr>
        </p:nvSpPr>
        <p:spPr>
          <a:xfrm>
            <a:off x="596157" y="3371759"/>
            <a:ext cx="5158200" cy="1239894"/>
          </a:xfrm>
        </p:spPr>
        <p:txBody>
          <a:bodyPr>
            <a:normAutofit fontScale="70000" lnSpcReduction="20000"/>
          </a:bodyPr>
          <a:lstStyle/>
          <a:p>
            <a:pPr algn="l"/>
            <a:r>
              <a:rPr lang="fr-FR" dirty="0">
                <a:solidFill>
                  <a:schemeClr val="bg1"/>
                </a:solidFill>
              </a:rPr>
              <a:t>Data = Données tabulaires: </a:t>
            </a:r>
            <a:r>
              <a:rPr lang="en-US" dirty="0">
                <a:solidFill>
                  <a:schemeClr val="bg1"/>
                </a:solidFill>
              </a:rPr>
              <a:t>biochemical, physical, and electrical properties of 100 mango fruits : 8 parameters: W,C,V,R,G,B,(TA,TSS </a:t>
            </a:r>
            <a:r>
              <a:rPr lang="en-US" dirty="0" err="1">
                <a:solidFill>
                  <a:schemeClr val="bg1"/>
                </a:solidFill>
              </a:rPr>
              <a:t>uniquement</a:t>
            </a:r>
            <a:r>
              <a:rPr lang="en-US" dirty="0">
                <a:solidFill>
                  <a:schemeClr val="bg1"/>
                </a:solidFill>
              </a:rPr>
              <a:t> pour le training)</a:t>
            </a:r>
          </a:p>
          <a:p>
            <a:pPr algn="l"/>
            <a:r>
              <a:rPr lang="fr-FR" dirty="0">
                <a:solidFill>
                  <a:schemeClr val="bg1"/>
                </a:solidFill>
              </a:rPr>
              <a:t>Labels = classe </a:t>
            </a:r>
            <a:r>
              <a:rPr lang="fr-FR">
                <a:solidFill>
                  <a:schemeClr val="bg1"/>
                </a:solidFill>
              </a:rPr>
              <a:t>de maturité</a:t>
            </a:r>
            <a:endParaRPr lang="fr-FR" dirty="0">
              <a:solidFill>
                <a:schemeClr val="bg1"/>
              </a:solidFill>
            </a:endParaRPr>
          </a:p>
          <a:p>
            <a:pPr algn="l"/>
            <a:r>
              <a:rPr lang="fr-FR" dirty="0">
                <a:solidFill>
                  <a:schemeClr val="bg1"/>
                </a:solidFill>
              </a:rPr>
              <a:t>But = Classification de ces images selon les labels</a:t>
            </a:r>
            <a:endParaRPr lang="en-US" dirty="0">
              <a:solidFill>
                <a:schemeClr val="bg1"/>
              </a:solidFill>
            </a:endParaRPr>
          </a:p>
        </p:txBody>
      </p:sp>
      <p:sp>
        <p:nvSpPr>
          <p:cNvPr id="4" name="Espace réservé du numéro de diapositive 3">
            <a:extLst>
              <a:ext uri="{FF2B5EF4-FFF2-40B4-BE49-F238E27FC236}">
                <a16:creationId xmlns:a16="http://schemas.microsoft.com/office/drawing/2014/main" id="{58881715-530B-9E23-E103-E423BA16CCC0}"/>
              </a:ext>
            </a:extLst>
          </p:cNvPr>
          <p:cNvSpPr>
            <a:spLocks noGrp="1"/>
          </p:cNvSpPr>
          <p:nvPr>
            <p:ph type="sldNum" sz="quarter" idx="12"/>
          </p:nvPr>
        </p:nvSpPr>
        <p:spPr/>
        <p:txBody>
          <a:bodyPr/>
          <a:lstStyle/>
          <a:p>
            <a:fld id="{DCBB7FA5-5CC9-4C33-A4D0-C258736BA67A}" type="slidenum">
              <a:rPr lang="fr-FR" smtClean="0"/>
              <a:t>9</a:t>
            </a:fld>
            <a:endParaRPr lang="fr-FR"/>
          </a:p>
        </p:txBody>
      </p:sp>
    </p:spTree>
    <p:extLst>
      <p:ext uri="{BB962C8B-B14F-4D97-AF65-F5344CB8AC3E}">
        <p14:creationId xmlns:p14="http://schemas.microsoft.com/office/powerpoint/2010/main" val="619780661"/>
      </p:ext>
    </p:extLst>
  </p:cSld>
  <p:clrMapOvr>
    <a:masterClrMapping/>
  </p:clrMapOvr>
</p:sld>
</file>

<file path=ppt/theme/theme1.xml><?xml version="1.0" encoding="utf-8"?>
<a:theme xmlns:a="http://schemas.openxmlformats.org/drawingml/2006/main" name="Colis">
  <a:themeElements>
    <a:clrScheme name="Colis">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Colis">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olis">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4683</TotalTime>
  <Words>2773</Words>
  <Application>Microsoft Office PowerPoint</Application>
  <PresentationFormat>Grand écran</PresentationFormat>
  <Paragraphs>209</Paragraphs>
  <Slides>25</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25</vt:i4>
      </vt:variant>
    </vt:vector>
  </HeadingPairs>
  <TitlesOfParts>
    <vt:vector size="30" baseType="lpstr">
      <vt:lpstr>Arial</vt:lpstr>
      <vt:lpstr>Calibri</vt:lpstr>
      <vt:lpstr>Gill Sans MT</vt:lpstr>
      <vt:lpstr>Wingdings</vt:lpstr>
      <vt:lpstr>Colis</vt:lpstr>
      <vt:lpstr>Plantvillage dataset</vt:lpstr>
      <vt:lpstr>Plantvillage dataset</vt:lpstr>
      <vt:lpstr>1 – Adaptative minimal ensembling + Efficientnet </vt:lpstr>
      <vt:lpstr>2 – mu2Net+   (ViT-L/16),  </vt:lpstr>
      <vt:lpstr>3 – « light-chroma inception v3 »,  « color-aware two-branch dcnn »</vt:lpstr>
      <vt:lpstr>4 – NINE-LAYER DEEP CNN</vt:lpstr>
      <vt:lpstr>Dataset of hyperspectral images of ripening fruits</vt:lpstr>
      <vt:lpstr>Measuring the Ripeness of Fruit with Hyperspectral Imaging and Deep Learning </vt:lpstr>
      <vt:lpstr> Classification of Ripeness Stage of Mango Fruit</vt:lpstr>
      <vt:lpstr> Classification of Ripeness Stage of Mango Fruit</vt:lpstr>
      <vt:lpstr>Dataset : deephs-fruits</vt:lpstr>
      <vt:lpstr>Article : Measuring the Ripeness of Fruit with Hyperspectral Imaging and Deep Learning</vt:lpstr>
      <vt:lpstr>Article : Measuring the Ripeness of Fruit with Hyperspectral Imaging and Deep Learning</vt:lpstr>
      <vt:lpstr>Article : Measuring the Ripeness of Fruit with Hyperspectral Imaging and Deep Learning</vt:lpstr>
      <vt:lpstr>Article : Raspberry plant stress detection using hyperspectral imaging</vt:lpstr>
      <vt:lpstr>Article : Raspberry plant stress detection using hyperspectral imaging</vt:lpstr>
      <vt:lpstr>Article : Raspberry plant stress detection using hyperspectral imaging</vt:lpstr>
      <vt:lpstr>Article : Raspberry plant stress detection using hyperspectral imaging</vt:lpstr>
      <vt:lpstr>Article : Detection of early plant stress responses in hyperspectral images </vt:lpstr>
      <vt:lpstr>Article : Detection of early plant stress responses in hyperspectral images </vt:lpstr>
      <vt:lpstr>Article : Relationships between leaf pigment content and spectral reflectance across a wide range of species, leaf structures and developmental stages</vt:lpstr>
      <vt:lpstr>Article : non-destructive detection of water stress and estimation of relative water content in maize</vt:lpstr>
      <vt:lpstr>Article : Suivi du statut hydrique de la vigne par télédétection hyper et multispectrale</vt:lpstr>
      <vt:lpstr>Article : Modelling Water Stress in a Shiraz Vineyard Using Hyperspectral Imaging and Machine Learning </vt:lpstr>
      <vt:lpstr>Article : Senescence and death of plant organs: Nutrient recycling and developmental regulation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Beyond Pixel-wise supervision</dc:title>
  <dc:creator>gaspardbrue@outlook.fr</dc:creator>
  <cp:lastModifiedBy>Gaspard Brue</cp:lastModifiedBy>
  <cp:revision>535</cp:revision>
  <dcterms:created xsi:type="dcterms:W3CDTF">2023-04-03T08:01:35Z</dcterms:created>
  <dcterms:modified xsi:type="dcterms:W3CDTF">2023-10-21T18:04:37Z</dcterms:modified>
</cp:coreProperties>
</file>

<file path=docProps/thumbnail.jpeg>
</file>